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8"/>
  </p:notesMasterIdLst>
  <p:sldIdLst>
    <p:sldId id="256" r:id="rId2"/>
    <p:sldId id="257" r:id="rId3"/>
    <p:sldId id="258" r:id="rId4"/>
    <p:sldId id="271"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Lato" panose="020F0502020204030203" pitchFamily="34" charset="0"/>
      <p:regular r:id="rId19"/>
      <p:bold r:id="rId20"/>
      <p:italic r:id="rId21"/>
      <p:boldItalic r:id="rId22"/>
    </p:embeddedFont>
    <p:embeddedFont>
      <p:font typeface="Raleway"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7AA922-1048-41A2-A4A8-0A0C32B70279}">
  <a:tblStyle styleId="{547AA922-1048-41A2-A4A8-0A0C32B7027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725D8D-ACEF-4FFC-A4EA-2F51F2ADDB41}" type="doc">
      <dgm:prSet loTypeId="urn:microsoft.com/office/officeart/2005/8/layout/vList3" loCatId="list" qsTypeId="urn:microsoft.com/office/officeart/2005/8/quickstyle/simple1" qsCatId="simple" csTypeId="urn:microsoft.com/office/officeart/2005/8/colors/accent4_1" csCatId="accent4" phldr="1"/>
      <dgm:spPr/>
    </dgm:pt>
    <dgm:pt modelId="{F6CD4D93-BF20-4C90-BA69-44F5D6C907A4}">
      <dgm:prSet phldrT="[Text]" custT="1"/>
      <dgm:spPr/>
      <dgm:t>
        <a:bodyPr/>
        <a:lstStyle/>
        <a:p>
          <a:r>
            <a:rPr lang="en-US" sz="2000" b="1">
              <a:solidFill>
                <a:srgbClr val="0070C0"/>
              </a:solidFill>
              <a:latin typeface="Times New Roman" panose="02020603050405020304" pitchFamily="18" charset="0"/>
              <a:cs typeface="Times New Roman" panose="02020603050405020304" pitchFamily="18" charset="0"/>
            </a:rPr>
            <a:t>Notepad</a:t>
          </a:r>
          <a:r>
            <a:rPr lang="en-US" sz="2000">
              <a:solidFill>
                <a:srgbClr val="0070C0"/>
              </a:solidFill>
              <a:latin typeface="Times New Roman" panose="02020603050405020304" pitchFamily="18" charset="0"/>
              <a:cs typeface="Times New Roman" panose="02020603050405020304" pitchFamily="18" charset="0"/>
            </a:rPr>
            <a:t> tạo tập tin </a:t>
          </a:r>
          <a:r>
            <a:rPr lang="en-US" sz="2000" b="1">
              <a:solidFill>
                <a:srgbClr val="0070C0"/>
              </a:solidFill>
              <a:latin typeface="Times New Roman" panose="02020603050405020304" pitchFamily="18" charset="0"/>
              <a:cs typeface="Times New Roman" panose="02020603050405020304" pitchFamily="18" charset="0"/>
            </a:rPr>
            <a:t>.txt</a:t>
          </a:r>
          <a:endParaRPr lang="en-GB" sz="2000" b="1">
            <a:solidFill>
              <a:srgbClr val="0070C0"/>
            </a:solidFill>
            <a:latin typeface="Times New Roman" panose="02020603050405020304" pitchFamily="18" charset="0"/>
            <a:cs typeface="Times New Roman" panose="02020603050405020304" pitchFamily="18" charset="0"/>
          </a:endParaRPr>
        </a:p>
      </dgm:t>
    </dgm:pt>
    <dgm:pt modelId="{19C60768-F224-417E-B992-504E77FC1BFA}" type="parTrans" cxnId="{623C0CF4-93BC-4FB5-8C4C-6E49AFA630A9}">
      <dgm:prSet/>
      <dgm:spPr/>
      <dgm:t>
        <a:bodyPr/>
        <a:lstStyle/>
        <a:p>
          <a:endParaRPr lang="en-GB">
            <a:solidFill>
              <a:srgbClr val="0070C0"/>
            </a:solidFill>
          </a:endParaRPr>
        </a:p>
      </dgm:t>
    </dgm:pt>
    <dgm:pt modelId="{80782205-927D-4350-AB90-84F3B12F7C9B}" type="sibTrans" cxnId="{623C0CF4-93BC-4FB5-8C4C-6E49AFA630A9}">
      <dgm:prSet/>
      <dgm:spPr/>
      <dgm:t>
        <a:bodyPr/>
        <a:lstStyle/>
        <a:p>
          <a:endParaRPr lang="en-GB">
            <a:solidFill>
              <a:srgbClr val="0070C0"/>
            </a:solidFill>
          </a:endParaRPr>
        </a:p>
      </dgm:t>
    </dgm:pt>
    <dgm:pt modelId="{431CF00F-6900-4599-895D-6CE1805D3E1F}">
      <dgm:prSet phldrT="[Text]" custT="1"/>
      <dgm:spPr/>
      <dgm:t>
        <a:bodyPr/>
        <a:lstStyle/>
        <a:p>
          <a:r>
            <a:rPr lang="en-US" sz="1800" b="1">
              <a:solidFill>
                <a:srgbClr val="0070C0"/>
              </a:solidFill>
              <a:latin typeface="Times New Roman" panose="02020603050405020304" pitchFamily="18" charset="0"/>
              <a:cs typeface="Times New Roman" panose="02020603050405020304" pitchFamily="18" charset="0"/>
            </a:rPr>
            <a:t>Wordpad</a:t>
          </a:r>
          <a:r>
            <a:rPr lang="en-US" sz="1800">
              <a:solidFill>
                <a:srgbClr val="0070C0"/>
              </a:solidFill>
              <a:latin typeface="Times New Roman" panose="02020603050405020304" pitchFamily="18" charset="0"/>
              <a:cs typeface="Times New Roman" panose="02020603050405020304" pitchFamily="18" charset="0"/>
            </a:rPr>
            <a:t> tạo tập tin </a:t>
          </a:r>
          <a:r>
            <a:rPr lang="en-US" sz="1800" b="1">
              <a:solidFill>
                <a:srgbClr val="0070C0"/>
              </a:solidFill>
              <a:latin typeface="Times New Roman" panose="02020603050405020304" pitchFamily="18" charset="0"/>
              <a:cs typeface="Times New Roman" panose="02020603050405020304" pitchFamily="18" charset="0"/>
            </a:rPr>
            <a:t>.rtf</a:t>
          </a:r>
          <a:endParaRPr lang="en-GB" sz="1800" b="1">
            <a:solidFill>
              <a:srgbClr val="0070C0"/>
            </a:solidFill>
            <a:latin typeface="Times New Roman" panose="02020603050405020304" pitchFamily="18" charset="0"/>
            <a:cs typeface="Times New Roman" panose="02020603050405020304" pitchFamily="18" charset="0"/>
          </a:endParaRPr>
        </a:p>
      </dgm:t>
    </dgm:pt>
    <dgm:pt modelId="{824D7F22-53E6-4B24-8EDF-FD0590086A26}" type="parTrans" cxnId="{46F640EF-9BC1-4374-9AC4-F0528B5D9447}">
      <dgm:prSet/>
      <dgm:spPr/>
      <dgm:t>
        <a:bodyPr/>
        <a:lstStyle/>
        <a:p>
          <a:endParaRPr lang="en-GB">
            <a:solidFill>
              <a:srgbClr val="0070C0"/>
            </a:solidFill>
          </a:endParaRPr>
        </a:p>
      </dgm:t>
    </dgm:pt>
    <dgm:pt modelId="{ED8DF9F7-BC47-4D2F-8699-507AE64EC3B1}" type="sibTrans" cxnId="{46F640EF-9BC1-4374-9AC4-F0528B5D9447}">
      <dgm:prSet/>
      <dgm:spPr/>
      <dgm:t>
        <a:bodyPr/>
        <a:lstStyle/>
        <a:p>
          <a:endParaRPr lang="en-GB">
            <a:solidFill>
              <a:srgbClr val="0070C0"/>
            </a:solidFill>
          </a:endParaRPr>
        </a:p>
      </dgm:t>
    </dgm:pt>
    <dgm:pt modelId="{8AD4D0FC-C4BB-4E4F-B2D8-7A2C5C4AF52B}" type="pres">
      <dgm:prSet presAssocID="{1F725D8D-ACEF-4FFC-A4EA-2F51F2ADDB41}" presName="linearFlow" presStyleCnt="0">
        <dgm:presLayoutVars>
          <dgm:dir/>
          <dgm:resizeHandles val="exact"/>
        </dgm:presLayoutVars>
      </dgm:prSet>
      <dgm:spPr/>
    </dgm:pt>
    <dgm:pt modelId="{D4C34381-E9C0-43F8-9572-5490E80B8E91}" type="pres">
      <dgm:prSet presAssocID="{F6CD4D93-BF20-4C90-BA69-44F5D6C907A4}" presName="composite" presStyleCnt="0"/>
      <dgm:spPr/>
    </dgm:pt>
    <dgm:pt modelId="{FAC57847-A899-4DDF-82EC-A4504CE6AB47}" type="pres">
      <dgm:prSet presAssocID="{F6CD4D93-BF20-4C90-BA69-44F5D6C907A4}"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B8BB5D5-1B54-489A-8E00-67094EEF9AAD}" type="pres">
      <dgm:prSet presAssocID="{F6CD4D93-BF20-4C90-BA69-44F5D6C907A4}" presName="txShp" presStyleLbl="node1" presStyleIdx="0" presStyleCnt="2">
        <dgm:presLayoutVars>
          <dgm:bulletEnabled val="1"/>
        </dgm:presLayoutVars>
      </dgm:prSet>
      <dgm:spPr/>
    </dgm:pt>
    <dgm:pt modelId="{F375708A-1C3B-45DA-AA48-C53D877F48BB}" type="pres">
      <dgm:prSet presAssocID="{80782205-927D-4350-AB90-84F3B12F7C9B}" presName="spacing" presStyleCnt="0"/>
      <dgm:spPr/>
    </dgm:pt>
    <dgm:pt modelId="{03A96ACE-B332-4837-95D3-67431F6866EF}" type="pres">
      <dgm:prSet presAssocID="{431CF00F-6900-4599-895D-6CE1805D3E1F}" presName="composite" presStyleCnt="0"/>
      <dgm:spPr/>
    </dgm:pt>
    <dgm:pt modelId="{3633CB92-1660-4675-94F8-E9418A1F6B0C}" type="pres">
      <dgm:prSet presAssocID="{431CF00F-6900-4599-895D-6CE1805D3E1F}"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A8C8A0A9-6396-40F2-B763-710B318CF144}" type="pres">
      <dgm:prSet presAssocID="{431CF00F-6900-4599-895D-6CE1805D3E1F}" presName="txShp" presStyleLbl="node1" presStyleIdx="1" presStyleCnt="2">
        <dgm:presLayoutVars>
          <dgm:bulletEnabled val="1"/>
        </dgm:presLayoutVars>
      </dgm:prSet>
      <dgm:spPr/>
    </dgm:pt>
  </dgm:ptLst>
  <dgm:cxnLst>
    <dgm:cxn modelId="{D9411562-238E-485A-BE6C-48B2E8B45766}" type="presOf" srcId="{431CF00F-6900-4599-895D-6CE1805D3E1F}" destId="{A8C8A0A9-6396-40F2-B763-710B318CF144}" srcOrd="0" destOrd="0" presId="urn:microsoft.com/office/officeart/2005/8/layout/vList3"/>
    <dgm:cxn modelId="{BD9B59A9-D26D-48A0-AD88-8AFCF02BFFF8}" type="presOf" srcId="{1F725D8D-ACEF-4FFC-A4EA-2F51F2ADDB41}" destId="{8AD4D0FC-C4BB-4E4F-B2D8-7A2C5C4AF52B}" srcOrd="0" destOrd="0" presId="urn:microsoft.com/office/officeart/2005/8/layout/vList3"/>
    <dgm:cxn modelId="{22CBC4E3-53FF-4322-9881-53C804915E00}" type="presOf" srcId="{F6CD4D93-BF20-4C90-BA69-44F5D6C907A4}" destId="{5B8BB5D5-1B54-489A-8E00-67094EEF9AAD}" srcOrd="0" destOrd="0" presId="urn:microsoft.com/office/officeart/2005/8/layout/vList3"/>
    <dgm:cxn modelId="{46F640EF-9BC1-4374-9AC4-F0528B5D9447}" srcId="{1F725D8D-ACEF-4FFC-A4EA-2F51F2ADDB41}" destId="{431CF00F-6900-4599-895D-6CE1805D3E1F}" srcOrd="1" destOrd="0" parTransId="{824D7F22-53E6-4B24-8EDF-FD0590086A26}" sibTransId="{ED8DF9F7-BC47-4D2F-8699-507AE64EC3B1}"/>
    <dgm:cxn modelId="{623C0CF4-93BC-4FB5-8C4C-6E49AFA630A9}" srcId="{1F725D8D-ACEF-4FFC-A4EA-2F51F2ADDB41}" destId="{F6CD4D93-BF20-4C90-BA69-44F5D6C907A4}" srcOrd="0" destOrd="0" parTransId="{19C60768-F224-417E-B992-504E77FC1BFA}" sibTransId="{80782205-927D-4350-AB90-84F3B12F7C9B}"/>
    <dgm:cxn modelId="{40CFB2E4-FCB1-4D65-A1C1-5ECCDF12A432}" type="presParOf" srcId="{8AD4D0FC-C4BB-4E4F-B2D8-7A2C5C4AF52B}" destId="{D4C34381-E9C0-43F8-9572-5490E80B8E91}" srcOrd="0" destOrd="0" presId="urn:microsoft.com/office/officeart/2005/8/layout/vList3"/>
    <dgm:cxn modelId="{39F44D3C-91EA-4D3E-961A-A9FBDEC1939B}" type="presParOf" srcId="{D4C34381-E9C0-43F8-9572-5490E80B8E91}" destId="{FAC57847-A899-4DDF-82EC-A4504CE6AB47}" srcOrd="0" destOrd="0" presId="urn:microsoft.com/office/officeart/2005/8/layout/vList3"/>
    <dgm:cxn modelId="{5BF64A54-E16E-4D48-B328-AC0E200F7373}" type="presParOf" srcId="{D4C34381-E9C0-43F8-9572-5490E80B8E91}" destId="{5B8BB5D5-1B54-489A-8E00-67094EEF9AAD}" srcOrd="1" destOrd="0" presId="urn:microsoft.com/office/officeart/2005/8/layout/vList3"/>
    <dgm:cxn modelId="{C1AB4B26-D51B-49C5-9937-9616A53A0F1A}" type="presParOf" srcId="{8AD4D0FC-C4BB-4E4F-B2D8-7A2C5C4AF52B}" destId="{F375708A-1C3B-45DA-AA48-C53D877F48BB}" srcOrd="1" destOrd="0" presId="urn:microsoft.com/office/officeart/2005/8/layout/vList3"/>
    <dgm:cxn modelId="{18746431-929A-4A18-AD18-19391C378832}" type="presParOf" srcId="{8AD4D0FC-C4BB-4E4F-B2D8-7A2C5C4AF52B}" destId="{03A96ACE-B332-4837-95D3-67431F6866EF}" srcOrd="2" destOrd="0" presId="urn:microsoft.com/office/officeart/2005/8/layout/vList3"/>
    <dgm:cxn modelId="{9A6F0262-1288-46D7-AFB5-7F22532B410E}" type="presParOf" srcId="{03A96ACE-B332-4837-95D3-67431F6866EF}" destId="{3633CB92-1660-4675-94F8-E9418A1F6B0C}" srcOrd="0" destOrd="0" presId="urn:microsoft.com/office/officeart/2005/8/layout/vList3"/>
    <dgm:cxn modelId="{A9737169-301F-4BDB-B0A3-3DC866D88C80}" type="presParOf" srcId="{03A96ACE-B332-4837-95D3-67431F6866EF}" destId="{A8C8A0A9-6396-40F2-B763-710B318CF144}"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BB5D5-1B54-489A-8E00-67094EEF9AAD}">
      <dsp:nvSpPr>
        <dsp:cNvPr id="0" name=""/>
        <dsp:cNvSpPr/>
      </dsp:nvSpPr>
      <dsp:spPr>
        <a:xfrm rot="10800000">
          <a:off x="897955" y="156"/>
          <a:ext cx="2998639" cy="570637"/>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3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70C0"/>
              </a:solidFill>
              <a:latin typeface="Times New Roman" panose="02020603050405020304" pitchFamily="18" charset="0"/>
              <a:cs typeface="Times New Roman" panose="02020603050405020304" pitchFamily="18" charset="0"/>
            </a:rPr>
            <a:t>Notepad</a:t>
          </a:r>
          <a:r>
            <a:rPr lang="en-US" sz="2000" kern="1200">
              <a:solidFill>
                <a:srgbClr val="0070C0"/>
              </a:solidFill>
              <a:latin typeface="Times New Roman" panose="02020603050405020304" pitchFamily="18" charset="0"/>
              <a:cs typeface="Times New Roman" panose="02020603050405020304" pitchFamily="18" charset="0"/>
            </a:rPr>
            <a:t> tạo tập tin </a:t>
          </a:r>
          <a:r>
            <a:rPr lang="en-US" sz="2000" b="1" kern="1200">
              <a:solidFill>
                <a:srgbClr val="0070C0"/>
              </a:solidFill>
              <a:latin typeface="Times New Roman" panose="02020603050405020304" pitchFamily="18" charset="0"/>
              <a:cs typeface="Times New Roman" panose="02020603050405020304" pitchFamily="18" charset="0"/>
            </a:rPr>
            <a:t>.txt</a:t>
          </a:r>
          <a:endParaRPr lang="en-GB" sz="2000" b="1" kern="1200">
            <a:solidFill>
              <a:srgbClr val="0070C0"/>
            </a:solidFill>
            <a:latin typeface="Times New Roman" panose="02020603050405020304" pitchFamily="18" charset="0"/>
            <a:cs typeface="Times New Roman" panose="02020603050405020304" pitchFamily="18" charset="0"/>
          </a:endParaRPr>
        </a:p>
      </dsp:txBody>
      <dsp:txXfrm rot="10800000">
        <a:off x="1040614" y="156"/>
        <a:ext cx="2855980" cy="570637"/>
      </dsp:txXfrm>
    </dsp:sp>
    <dsp:sp modelId="{FAC57847-A899-4DDF-82EC-A4504CE6AB47}">
      <dsp:nvSpPr>
        <dsp:cNvPr id="0" name=""/>
        <dsp:cNvSpPr/>
      </dsp:nvSpPr>
      <dsp:spPr>
        <a:xfrm>
          <a:off x="612637" y="156"/>
          <a:ext cx="570637" cy="57063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C8A0A9-6396-40F2-B763-710B318CF144}">
      <dsp:nvSpPr>
        <dsp:cNvPr id="0" name=""/>
        <dsp:cNvSpPr/>
      </dsp:nvSpPr>
      <dsp:spPr>
        <a:xfrm rot="10800000">
          <a:off x="897955" y="713453"/>
          <a:ext cx="2998639" cy="570637"/>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35"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0070C0"/>
              </a:solidFill>
              <a:latin typeface="Times New Roman" panose="02020603050405020304" pitchFamily="18" charset="0"/>
              <a:cs typeface="Times New Roman" panose="02020603050405020304" pitchFamily="18" charset="0"/>
            </a:rPr>
            <a:t>Wordpad</a:t>
          </a:r>
          <a:r>
            <a:rPr lang="en-US" sz="1800" kern="1200">
              <a:solidFill>
                <a:srgbClr val="0070C0"/>
              </a:solidFill>
              <a:latin typeface="Times New Roman" panose="02020603050405020304" pitchFamily="18" charset="0"/>
              <a:cs typeface="Times New Roman" panose="02020603050405020304" pitchFamily="18" charset="0"/>
            </a:rPr>
            <a:t> tạo tập tin </a:t>
          </a:r>
          <a:r>
            <a:rPr lang="en-US" sz="1800" b="1" kern="1200">
              <a:solidFill>
                <a:srgbClr val="0070C0"/>
              </a:solidFill>
              <a:latin typeface="Times New Roman" panose="02020603050405020304" pitchFamily="18" charset="0"/>
              <a:cs typeface="Times New Roman" panose="02020603050405020304" pitchFamily="18" charset="0"/>
            </a:rPr>
            <a:t>.rtf</a:t>
          </a:r>
          <a:endParaRPr lang="en-GB" sz="1800" b="1" kern="1200">
            <a:solidFill>
              <a:srgbClr val="0070C0"/>
            </a:solidFill>
            <a:latin typeface="Times New Roman" panose="02020603050405020304" pitchFamily="18" charset="0"/>
            <a:cs typeface="Times New Roman" panose="02020603050405020304" pitchFamily="18" charset="0"/>
          </a:endParaRPr>
        </a:p>
      </dsp:txBody>
      <dsp:txXfrm rot="10800000">
        <a:off x="1040614" y="713453"/>
        <a:ext cx="2855980" cy="570637"/>
      </dsp:txXfrm>
    </dsp:sp>
    <dsp:sp modelId="{3633CB92-1660-4675-94F8-E9418A1F6B0C}">
      <dsp:nvSpPr>
        <dsp:cNvPr id="0" name=""/>
        <dsp:cNvSpPr/>
      </dsp:nvSpPr>
      <dsp:spPr>
        <a:xfrm>
          <a:off x="612637" y="713453"/>
          <a:ext cx="570637" cy="57063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a961c520c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a961c520c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a961c520c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a961c520c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a961c520c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a961c520c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a961c520c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a961c520c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a961c520c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a961c520c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94cd57ebb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94cd57ebb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a92ffc0a5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a92ffc0a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a92ffc0a5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a92ffc0a5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a92ffc0a5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a92ffc0a5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956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a961c520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a961c520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a94e7f2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a94e7f2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a961c520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a961c520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a94e7f2f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a94e7f2f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a961c520c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a961c520c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82"/>
        <p:cNvGrpSpPr/>
        <p:nvPr/>
      </p:nvGrpSpPr>
      <p:grpSpPr>
        <a:xfrm>
          <a:off x="0" y="0"/>
          <a:ext cx="0" cy="0"/>
          <a:chOff x="0" y="0"/>
          <a:chExt cx="0" cy="0"/>
        </a:xfrm>
      </p:grpSpPr>
      <p:sp>
        <p:nvSpPr>
          <p:cNvPr id="83" name="Google Shape;83;p13"/>
          <p:cNvSpPr/>
          <p:nvPr/>
        </p:nvSpPr>
        <p:spPr>
          <a:xfrm>
            <a:off x="0" y="0"/>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13"/>
          <p:cNvGrpSpPr/>
          <p:nvPr/>
        </p:nvGrpSpPr>
        <p:grpSpPr>
          <a:xfrm>
            <a:off x="2105247" y="1"/>
            <a:ext cx="7038765" cy="5138761"/>
            <a:chOff x="3388636" y="43347"/>
            <a:chExt cx="5755327" cy="4201767"/>
          </a:xfrm>
        </p:grpSpPr>
        <p:sp>
          <p:nvSpPr>
            <p:cNvPr id="85" name="Google Shape;85;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09" name="Google Shape;209;p13"/>
          <p:cNvSpPr/>
          <p:nvPr/>
        </p:nvSpPr>
        <p:spPr>
          <a:xfrm>
            <a:off x="685175" y="1799775"/>
            <a:ext cx="61200" cy="238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600"/>
              <a:buNone/>
              <a:defRPr sz="3600" b="1">
                <a:solidFill>
                  <a:schemeClr val="lt2"/>
                </a:solidFill>
              </a:defRPr>
            </a:lvl1pPr>
            <a:lvl2pPr lvl="1" algn="l">
              <a:lnSpc>
                <a:spcPct val="100000"/>
              </a:lnSpc>
              <a:spcBef>
                <a:spcPts val="0"/>
              </a:spcBef>
              <a:spcAft>
                <a:spcPts val="0"/>
              </a:spcAft>
              <a:buClr>
                <a:schemeClr val="dk1"/>
              </a:buClr>
              <a:buSzPts val="3600"/>
              <a:buNone/>
              <a:defRPr sz="3600" b="1">
                <a:solidFill>
                  <a:schemeClr val="lt2"/>
                </a:solidFill>
              </a:defRPr>
            </a:lvl2pPr>
            <a:lvl3pPr lvl="2" algn="l">
              <a:lnSpc>
                <a:spcPct val="100000"/>
              </a:lnSpc>
              <a:spcBef>
                <a:spcPts val="0"/>
              </a:spcBef>
              <a:spcAft>
                <a:spcPts val="0"/>
              </a:spcAft>
              <a:buClr>
                <a:schemeClr val="dk1"/>
              </a:buClr>
              <a:buSzPts val="3600"/>
              <a:buNone/>
              <a:defRPr sz="3600" b="1">
                <a:solidFill>
                  <a:schemeClr val="lt2"/>
                </a:solidFill>
              </a:defRPr>
            </a:lvl3pPr>
            <a:lvl4pPr lvl="3" algn="l">
              <a:lnSpc>
                <a:spcPct val="100000"/>
              </a:lnSpc>
              <a:spcBef>
                <a:spcPts val="0"/>
              </a:spcBef>
              <a:spcAft>
                <a:spcPts val="0"/>
              </a:spcAft>
              <a:buClr>
                <a:schemeClr val="dk1"/>
              </a:buClr>
              <a:buSzPts val="3600"/>
              <a:buNone/>
              <a:defRPr sz="3600" b="1">
                <a:solidFill>
                  <a:schemeClr val="lt2"/>
                </a:solidFill>
              </a:defRPr>
            </a:lvl4pPr>
            <a:lvl5pPr lvl="4" algn="l">
              <a:lnSpc>
                <a:spcPct val="100000"/>
              </a:lnSpc>
              <a:spcBef>
                <a:spcPts val="0"/>
              </a:spcBef>
              <a:spcAft>
                <a:spcPts val="0"/>
              </a:spcAft>
              <a:buClr>
                <a:schemeClr val="dk1"/>
              </a:buClr>
              <a:buSzPts val="3600"/>
              <a:buNone/>
              <a:defRPr sz="3600" b="1">
                <a:solidFill>
                  <a:schemeClr val="lt2"/>
                </a:solidFill>
              </a:defRPr>
            </a:lvl5pPr>
            <a:lvl6pPr lvl="5" algn="l">
              <a:lnSpc>
                <a:spcPct val="100000"/>
              </a:lnSpc>
              <a:spcBef>
                <a:spcPts val="0"/>
              </a:spcBef>
              <a:spcAft>
                <a:spcPts val="0"/>
              </a:spcAft>
              <a:buClr>
                <a:schemeClr val="dk1"/>
              </a:buClr>
              <a:buSzPts val="3600"/>
              <a:buNone/>
              <a:defRPr sz="3600" b="1">
                <a:solidFill>
                  <a:schemeClr val="lt2"/>
                </a:solidFill>
              </a:defRPr>
            </a:lvl6pPr>
            <a:lvl7pPr lvl="6" algn="l">
              <a:lnSpc>
                <a:spcPct val="100000"/>
              </a:lnSpc>
              <a:spcBef>
                <a:spcPts val="0"/>
              </a:spcBef>
              <a:spcAft>
                <a:spcPts val="0"/>
              </a:spcAft>
              <a:buClr>
                <a:schemeClr val="dk1"/>
              </a:buClr>
              <a:buSzPts val="3600"/>
              <a:buNone/>
              <a:defRPr sz="3600" b="1">
                <a:solidFill>
                  <a:schemeClr val="lt2"/>
                </a:solidFill>
              </a:defRPr>
            </a:lvl7pPr>
            <a:lvl8pPr lvl="7" algn="l">
              <a:lnSpc>
                <a:spcPct val="100000"/>
              </a:lnSpc>
              <a:spcBef>
                <a:spcPts val="0"/>
              </a:spcBef>
              <a:spcAft>
                <a:spcPts val="0"/>
              </a:spcAft>
              <a:buClr>
                <a:schemeClr val="dk1"/>
              </a:buClr>
              <a:buSzPts val="3600"/>
              <a:buNone/>
              <a:defRPr sz="3600" b="1">
                <a:solidFill>
                  <a:schemeClr val="lt2"/>
                </a:solidFill>
              </a:defRPr>
            </a:lvl8pPr>
            <a:lvl9pPr lvl="8" algn="l">
              <a:lnSpc>
                <a:spcPct val="100000"/>
              </a:lnSpc>
              <a:spcBef>
                <a:spcPts val="0"/>
              </a:spcBef>
              <a:spcAft>
                <a:spcPts val="0"/>
              </a:spcAft>
              <a:buClr>
                <a:schemeClr val="dk1"/>
              </a:buClr>
              <a:buSzPts val="3600"/>
              <a:buNone/>
              <a:defRPr sz="3600" b="1">
                <a:solidFill>
                  <a:schemeClr val="lt2"/>
                </a:solidFill>
              </a:defRPr>
            </a:lvl9pPr>
          </a:lstStyle>
          <a:p>
            <a:endParaRPr/>
          </a:p>
        </p:txBody>
      </p:sp>
      <p:sp>
        <p:nvSpPr>
          <p:cNvPr id="211" name="Google Shape;211;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800"/>
              <a:buNone/>
              <a:defRPr sz="1800">
                <a:solidFill>
                  <a:schemeClr val="dk2"/>
                </a:solidFill>
              </a:defRPr>
            </a:lvl1pPr>
            <a:lvl2pPr lvl="1" algn="l">
              <a:lnSpc>
                <a:spcPct val="100000"/>
              </a:lnSpc>
              <a:spcBef>
                <a:spcPts val="0"/>
              </a:spcBef>
              <a:spcAft>
                <a:spcPts val="0"/>
              </a:spcAft>
              <a:buClr>
                <a:schemeClr val="dk2"/>
              </a:buClr>
              <a:buSzPts val="1800"/>
              <a:buNone/>
              <a:defRPr sz="1800">
                <a:solidFill>
                  <a:schemeClr val="dk2"/>
                </a:solidFill>
              </a:defRPr>
            </a:lvl2pPr>
            <a:lvl3pPr lvl="2" algn="l">
              <a:lnSpc>
                <a:spcPct val="100000"/>
              </a:lnSpc>
              <a:spcBef>
                <a:spcPts val="0"/>
              </a:spcBef>
              <a:spcAft>
                <a:spcPts val="0"/>
              </a:spcAft>
              <a:buClr>
                <a:schemeClr val="dk2"/>
              </a:buClr>
              <a:buSzPts val="1800"/>
              <a:buNone/>
              <a:defRPr sz="1800">
                <a:solidFill>
                  <a:schemeClr val="dk2"/>
                </a:solidFill>
              </a:defRPr>
            </a:lvl3pPr>
            <a:lvl4pPr lvl="3" algn="l">
              <a:lnSpc>
                <a:spcPct val="100000"/>
              </a:lnSpc>
              <a:spcBef>
                <a:spcPts val="0"/>
              </a:spcBef>
              <a:spcAft>
                <a:spcPts val="0"/>
              </a:spcAft>
              <a:buClr>
                <a:schemeClr val="dk2"/>
              </a:buClr>
              <a:buSzPts val="1800"/>
              <a:buNone/>
              <a:defRPr sz="1800">
                <a:solidFill>
                  <a:schemeClr val="dk2"/>
                </a:solidFill>
              </a:defRPr>
            </a:lvl4pPr>
            <a:lvl5pPr lvl="4" algn="l">
              <a:lnSpc>
                <a:spcPct val="100000"/>
              </a:lnSpc>
              <a:spcBef>
                <a:spcPts val="0"/>
              </a:spcBef>
              <a:spcAft>
                <a:spcPts val="0"/>
              </a:spcAft>
              <a:buClr>
                <a:schemeClr val="dk2"/>
              </a:buClr>
              <a:buSzPts val="1800"/>
              <a:buNone/>
              <a:defRPr sz="1800">
                <a:solidFill>
                  <a:schemeClr val="dk2"/>
                </a:solidFill>
              </a:defRPr>
            </a:lvl5pPr>
            <a:lvl6pPr lvl="5" algn="l">
              <a:lnSpc>
                <a:spcPct val="100000"/>
              </a:lnSpc>
              <a:spcBef>
                <a:spcPts val="0"/>
              </a:spcBef>
              <a:spcAft>
                <a:spcPts val="0"/>
              </a:spcAft>
              <a:buClr>
                <a:schemeClr val="dk2"/>
              </a:buClr>
              <a:buSzPts val="1800"/>
              <a:buNone/>
              <a:defRPr sz="1800">
                <a:solidFill>
                  <a:schemeClr val="dk2"/>
                </a:solidFill>
              </a:defRPr>
            </a:lvl6pPr>
            <a:lvl7pPr lvl="6" algn="l">
              <a:lnSpc>
                <a:spcPct val="100000"/>
              </a:lnSpc>
              <a:spcBef>
                <a:spcPts val="0"/>
              </a:spcBef>
              <a:spcAft>
                <a:spcPts val="0"/>
              </a:spcAft>
              <a:buClr>
                <a:schemeClr val="dk2"/>
              </a:buClr>
              <a:buSzPts val="1800"/>
              <a:buNone/>
              <a:defRPr sz="1800">
                <a:solidFill>
                  <a:schemeClr val="dk2"/>
                </a:solidFill>
              </a:defRPr>
            </a:lvl7pPr>
            <a:lvl8pPr lvl="7" algn="l">
              <a:lnSpc>
                <a:spcPct val="100000"/>
              </a:lnSpc>
              <a:spcBef>
                <a:spcPts val="0"/>
              </a:spcBef>
              <a:spcAft>
                <a:spcPts val="0"/>
              </a:spcAft>
              <a:buClr>
                <a:schemeClr val="dk2"/>
              </a:buClr>
              <a:buSzPts val="1800"/>
              <a:buNone/>
              <a:defRPr sz="1800">
                <a:solidFill>
                  <a:schemeClr val="dk2"/>
                </a:solidFill>
              </a:defRPr>
            </a:lvl8pPr>
            <a:lvl9pPr lvl="8" algn="l">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212" name="Google Shape;212;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v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4"/>
          <p:cNvSpPr txBox="1">
            <a:spLocks noGrp="1"/>
          </p:cNvSpPr>
          <p:nvPr>
            <p:ph type="ctrTitle"/>
          </p:nvPr>
        </p:nvSpPr>
        <p:spPr>
          <a:xfrm>
            <a:off x="992425" y="1799775"/>
            <a:ext cx="3136800" cy="1739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
                <a:solidFill>
                  <a:schemeClr val="dk2"/>
                </a:solidFill>
              </a:rPr>
              <a:t>Windows &amp; Internet</a:t>
            </a:r>
            <a:endParaRPr>
              <a:solidFill>
                <a:schemeClr val="dk2"/>
              </a:solidFill>
            </a:endParaRPr>
          </a:p>
        </p:txBody>
      </p:sp>
      <p:sp>
        <p:nvSpPr>
          <p:cNvPr id="218" name="Google Shape;218;p14"/>
          <p:cNvSpPr txBox="1">
            <a:spLocks noGrp="1"/>
          </p:cNvSpPr>
          <p:nvPr>
            <p:ph type="subTitle" idx="1"/>
          </p:nvPr>
        </p:nvSpPr>
        <p:spPr>
          <a:xfrm>
            <a:off x="992425" y="3579375"/>
            <a:ext cx="3136800" cy="60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t>© 2021 G guide</a:t>
            </a:r>
            <a:endParaRPr/>
          </a:p>
        </p:txBody>
      </p:sp>
      <p:sp>
        <p:nvSpPr>
          <p:cNvPr id="219" name="Google Shape;219;p14"/>
          <p:cNvSpPr txBox="1">
            <a:spLocks noGrp="1"/>
          </p:cNvSpPr>
          <p:nvPr>
            <p:ph type="sldNum" idx="12"/>
          </p:nvPr>
        </p:nvSpPr>
        <p:spPr>
          <a:xfrm>
            <a:off x="8472458" y="4706554"/>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vi"/>
              <a:t>1</a:t>
            </a:fld>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2"/>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latin typeface="Times New Roman"/>
                <a:ea typeface="Times New Roman"/>
                <a:cs typeface="Times New Roman"/>
                <a:sym typeface="Times New Roman"/>
              </a:rPr>
              <a:t>3. Tạo tập tin trả lời</a:t>
            </a:r>
            <a:endParaRPr>
              <a:latin typeface="Times New Roman"/>
              <a:ea typeface="Times New Roman"/>
              <a:cs typeface="Times New Roman"/>
              <a:sym typeface="Times New Roman"/>
            </a:endParaRPr>
          </a:p>
        </p:txBody>
      </p:sp>
      <p:sp>
        <p:nvSpPr>
          <p:cNvPr id="286" name="Google Shape;286;p22"/>
          <p:cNvSpPr txBox="1">
            <a:spLocks noGrp="1"/>
          </p:cNvSpPr>
          <p:nvPr>
            <p:ph type="body" idx="1"/>
          </p:nvPr>
        </p:nvSpPr>
        <p:spPr>
          <a:xfrm>
            <a:off x="729325" y="2078875"/>
            <a:ext cx="3774300" cy="306457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sz="2000" b="1" i="1">
                <a:solidFill>
                  <a:schemeClr val="dk1"/>
                </a:solidFill>
                <a:latin typeface="Times New Roman"/>
                <a:ea typeface="Times New Roman"/>
                <a:cs typeface="Times New Roman"/>
                <a:sym typeface="Times New Roman"/>
              </a:rPr>
              <a:t>Dạng</a:t>
            </a:r>
            <a:r>
              <a:rPr lang="vi" sz="1800">
                <a:latin typeface="Times New Roman"/>
                <a:ea typeface="Times New Roman"/>
                <a:cs typeface="Times New Roman"/>
                <a:sym typeface="Times New Roman"/>
              </a:rPr>
              <a:t> </a:t>
            </a:r>
            <a:r>
              <a:rPr lang="vi" sz="2000" b="1" i="1">
                <a:solidFill>
                  <a:schemeClr val="dk1"/>
                </a:solidFill>
                <a:latin typeface="Times New Roman"/>
                <a:ea typeface="Times New Roman"/>
                <a:cs typeface="Times New Roman"/>
                <a:sym typeface="Times New Roman"/>
              </a:rPr>
              <a:t>2</a:t>
            </a:r>
            <a:r>
              <a:rPr lang="vi" sz="1800">
                <a:latin typeface="Times New Roman"/>
                <a:ea typeface="Times New Roman"/>
                <a:cs typeface="Times New Roman"/>
                <a:sym typeface="Times New Roman"/>
              </a:rPr>
              <a:t>: </a:t>
            </a:r>
            <a:r>
              <a:rPr lang="vi" sz="2000" b="1" i="1">
                <a:solidFill>
                  <a:schemeClr val="dk1"/>
                </a:solidFill>
                <a:latin typeface="Times New Roman"/>
                <a:ea typeface="Times New Roman"/>
                <a:cs typeface="Times New Roman"/>
                <a:sym typeface="Times New Roman"/>
              </a:rPr>
              <a:t>Tìm tin trên Internet</a:t>
            </a:r>
            <a:endParaRPr sz="1800">
              <a:latin typeface="Times New Roman"/>
              <a:ea typeface="Times New Roman"/>
              <a:cs typeface="Times New Roman"/>
              <a:sym typeface="Times New Roman"/>
            </a:endParaRPr>
          </a:p>
          <a:p>
            <a:pPr marL="0" lvl="0" indent="0" algn="l" rtl="0">
              <a:spcBef>
                <a:spcPts val="1600"/>
              </a:spcBef>
              <a:spcAft>
                <a:spcPts val="0"/>
              </a:spcAft>
              <a:buNone/>
            </a:pPr>
            <a:r>
              <a:rPr lang="vi" sz="1600">
                <a:latin typeface="Times New Roman"/>
                <a:ea typeface="Times New Roman"/>
                <a:cs typeface="Times New Roman"/>
                <a:sym typeface="Times New Roman"/>
              </a:rPr>
              <a:t>Thí sinh hãy tìm trên Internet bài viết nói về Tiểu sử đại tướng Võ Nguyên Giáp, sau đó sao chép nội dung này cùng với ảnh của đại tướng vào tập tin </a:t>
            </a:r>
            <a:r>
              <a:rPr lang="vi" sz="1600" b="1">
                <a:latin typeface="Times New Roman"/>
                <a:ea typeface="Times New Roman"/>
                <a:cs typeface="Times New Roman"/>
                <a:sym typeface="Times New Roman"/>
              </a:rPr>
              <a:t>TieuSu_VoNguyenGiap.rtf</a:t>
            </a:r>
            <a:r>
              <a:rPr lang="vi" sz="1600">
                <a:latin typeface="Times New Roman"/>
                <a:ea typeface="Times New Roman"/>
                <a:cs typeface="Times New Roman"/>
                <a:sym typeface="Times New Roman"/>
              </a:rPr>
              <a:t> và lưu trên ổ đĩa </a:t>
            </a:r>
            <a:r>
              <a:rPr lang="vi" sz="1600" b="1">
                <a:latin typeface="Times New Roman"/>
                <a:ea typeface="Times New Roman"/>
                <a:cs typeface="Times New Roman"/>
                <a:sym typeface="Times New Roman"/>
              </a:rPr>
              <a:t>Z:</a:t>
            </a:r>
            <a:r>
              <a:rPr lang="vi" sz="1600">
                <a:latin typeface="Times New Roman"/>
                <a:ea typeface="Times New Roman"/>
                <a:cs typeface="Times New Roman"/>
                <a:sym typeface="Times New Roman"/>
              </a:rPr>
              <a:t>.</a:t>
            </a:r>
            <a:endParaRPr sz="1600">
              <a:latin typeface="Times New Roman"/>
              <a:ea typeface="Times New Roman"/>
              <a:cs typeface="Times New Roman"/>
              <a:sym typeface="Times New Roman"/>
            </a:endParaRPr>
          </a:p>
        </p:txBody>
      </p:sp>
      <p:sp>
        <p:nvSpPr>
          <p:cNvPr id="287" name="Google Shape;287;p2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vi"/>
              <a:t>10</a:t>
            </a:fld>
            <a:endParaRPr/>
          </a:p>
        </p:txBody>
      </p:sp>
      <p:sp>
        <p:nvSpPr>
          <p:cNvPr id="288" name="Google Shape;288;p22"/>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latin typeface="Times New Roman"/>
              <a:ea typeface="Times New Roman"/>
              <a:cs typeface="Times New Roman"/>
              <a:sym typeface="Times New Roman"/>
            </a:endParaRPr>
          </a:p>
        </p:txBody>
      </p:sp>
      <p:pic>
        <p:nvPicPr>
          <p:cNvPr id="290" name="Google Shape;290;p22"/>
          <p:cNvPicPr preferRelativeResize="0"/>
          <p:nvPr/>
        </p:nvPicPr>
        <p:blipFill>
          <a:blip r:embed="rId3"/>
          <a:stretch/>
        </p:blipFill>
        <p:spPr>
          <a:xfrm>
            <a:off x="4613756" y="2096288"/>
            <a:ext cx="3865514" cy="2589447"/>
          </a:xfrm>
          <a:prstGeom prst="rect">
            <a:avLst/>
          </a:prstGeom>
          <a:ln>
            <a:solidFill>
              <a:schemeClr val="bg1">
                <a:lumMod val="8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animEffect transition="in" filter="fade">
                                      <p:cBhvr>
                                        <p:cTn id="7" dur="500"/>
                                        <p:tgtEl>
                                          <p:spTgt spid="286">
                                            <p:txEl>
                                              <p:pRg st="0" end="0"/>
                                            </p:txEl>
                                          </p:spTgt>
                                        </p:tgtEl>
                                      </p:cBhvr>
                                    </p:animEffect>
                                    <p:anim calcmode="lin" valueType="num">
                                      <p:cBhvr>
                                        <p:cTn id="8" dur="500" fill="hold"/>
                                        <p:tgtEl>
                                          <p:spTgt spid="28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86">
                                            <p:txEl>
                                              <p:pRg st="1" end="1"/>
                                            </p:txEl>
                                          </p:spTgt>
                                        </p:tgtEl>
                                        <p:attrNameLst>
                                          <p:attrName>style.visibility</p:attrName>
                                        </p:attrNameLst>
                                      </p:cBhvr>
                                      <p:to>
                                        <p:strVal val="visible"/>
                                      </p:to>
                                    </p:set>
                                    <p:animEffect transition="in" filter="wipe(up)">
                                      <p:cBhvr>
                                        <p:cTn id="14" dur="500"/>
                                        <p:tgtEl>
                                          <p:spTgt spid="28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90"/>
                                        </p:tgtEl>
                                        <p:attrNameLst>
                                          <p:attrName>style.visibility</p:attrName>
                                        </p:attrNameLst>
                                      </p:cBhvr>
                                      <p:to>
                                        <p:strVal val="visible"/>
                                      </p:to>
                                    </p:set>
                                    <p:animEffect transition="in" filter="fade">
                                      <p:cBhvr>
                                        <p:cTn id="19" dur="10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latin typeface="Times New Roman"/>
                <a:ea typeface="Times New Roman"/>
                <a:cs typeface="Times New Roman"/>
                <a:sym typeface="Times New Roman"/>
              </a:rPr>
              <a:t>4. Tạo shortcut (lối tắt)</a:t>
            </a:r>
            <a:endParaRPr>
              <a:latin typeface="Times New Roman"/>
              <a:ea typeface="Times New Roman"/>
              <a:cs typeface="Times New Roman"/>
              <a:sym typeface="Times New Roman"/>
            </a:endParaRPr>
          </a:p>
        </p:txBody>
      </p:sp>
      <p:sp>
        <p:nvSpPr>
          <p:cNvPr id="296" name="Google Shape;296;p23"/>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Times New Roman"/>
              <a:buAutoNum type="arabicPeriod"/>
            </a:pPr>
            <a:r>
              <a:rPr lang="vi" sz="1800">
                <a:solidFill>
                  <a:schemeClr val="bg2">
                    <a:lumMod val="90000"/>
                    <a:lumOff val="10000"/>
                  </a:schemeClr>
                </a:solidFill>
                <a:latin typeface="Times New Roman"/>
                <a:ea typeface="Times New Roman"/>
                <a:cs typeface="Times New Roman"/>
                <a:sym typeface="Times New Roman"/>
              </a:rPr>
              <a:t>Tạo shortcut cho tập tin/thư mục</a:t>
            </a:r>
            <a:endParaRPr sz="1800">
              <a:solidFill>
                <a:schemeClr val="bg2">
                  <a:lumMod val="90000"/>
                  <a:lumOff val="10000"/>
                </a:schemeClr>
              </a:solidFill>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AutoNum type="arabicPeriod"/>
            </a:pPr>
            <a:r>
              <a:rPr lang="vi" sz="1800">
                <a:solidFill>
                  <a:schemeClr val="bg2">
                    <a:lumMod val="90000"/>
                    <a:lumOff val="10000"/>
                  </a:schemeClr>
                </a:solidFill>
                <a:latin typeface="Times New Roman"/>
                <a:ea typeface="Times New Roman"/>
                <a:cs typeface="Times New Roman"/>
                <a:sym typeface="Times New Roman"/>
              </a:rPr>
              <a:t>Tạo shortcut cho trang web</a:t>
            </a:r>
            <a:endParaRPr sz="1800">
              <a:solidFill>
                <a:schemeClr val="bg2">
                  <a:lumMod val="90000"/>
                  <a:lumOff val="10000"/>
                </a:schemeClr>
              </a:solidFill>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AutoNum type="arabicPeriod"/>
            </a:pPr>
            <a:r>
              <a:rPr lang="vi" sz="1800">
                <a:solidFill>
                  <a:schemeClr val="bg2">
                    <a:lumMod val="90000"/>
                    <a:lumOff val="10000"/>
                  </a:schemeClr>
                </a:solidFill>
                <a:latin typeface="Times New Roman"/>
                <a:ea typeface="Times New Roman"/>
                <a:cs typeface="Times New Roman"/>
                <a:sym typeface="Times New Roman"/>
              </a:rPr>
              <a:t>Tạo shortcut cho chương trình/ứng dụng</a:t>
            </a:r>
            <a:endParaRPr sz="1800">
              <a:solidFill>
                <a:schemeClr val="bg2">
                  <a:lumMod val="90000"/>
                  <a:lumOff val="10000"/>
                </a:schemeClr>
              </a:solidFill>
              <a:latin typeface="Times New Roman"/>
              <a:ea typeface="Times New Roman"/>
              <a:cs typeface="Times New Roman"/>
              <a:sym typeface="Times New Roman"/>
            </a:endParaRPr>
          </a:p>
        </p:txBody>
      </p:sp>
      <p:sp>
        <p:nvSpPr>
          <p:cNvPr id="297" name="Google Shape;297;p2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vi"/>
              <a:t>11</a:t>
            </a:fld>
            <a:endParaRPr/>
          </a:p>
        </p:txBody>
      </p:sp>
      <p:pic>
        <p:nvPicPr>
          <p:cNvPr id="3" name="Picture 2" descr="Logo, company name&#10;&#10;Description automatically generated">
            <a:extLst>
              <a:ext uri="{FF2B5EF4-FFF2-40B4-BE49-F238E27FC236}">
                <a16:creationId xmlns:a16="http://schemas.microsoft.com/office/drawing/2014/main" id="{46B4E3E5-5BD6-4175-8217-86C2BEF29439}"/>
              </a:ext>
            </a:extLst>
          </p:cNvPr>
          <p:cNvPicPr>
            <a:picLocks noChangeAspect="1"/>
          </p:cNvPicPr>
          <p:nvPr/>
        </p:nvPicPr>
        <p:blipFill>
          <a:blip r:embed="rId3"/>
          <a:stretch>
            <a:fillRect/>
          </a:stretch>
        </p:blipFill>
        <p:spPr>
          <a:xfrm>
            <a:off x="1179609" y="3209425"/>
            <a:ext cx="2206052" cy="9573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96">
                                            <p:txEl>
                                              <p:pRg st="0" end="0"/>
                                            </p:txEl>
                                          </p:spTgt>
                                        </p:tgtEl>
                                        <p:attrNameLst>
                                          <p:attrName>style.visibility</p:attrName>
                                        </p:attrNameLst>
                                      </p:cBhvr>
                                      <p:to>
                                        <p:strVal val="visible"/>
                                      </p:to>
                                    </p:set>
                                    <p:anim calcmode="lin" valueType="num">
                                      <p:cBhvr additive="base">
                                        <p:cTn id="12" dur="500" fill="hold"/>
                                        <p:tgtEl>
                                          <p:spTgt spid="29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96">
                                            <p:txEl>
                                              <p:pRg st="1" end="1"/>
                                            </p:txEl>
                                          </p:spTgt>
                                        </p:tgtEl>
                                        <p:attrNameLst>
                                          <p:attrName>style.visibility</p:attrName>
                                        </p:attrNameLst>
                                      </p:cBhvr>
                                      <p:to>
                                        <p:strVal val="visible"/>
                                      </p:to>
                                    </p:set>
                                    <p:anim calcmode="lin" valueType="num">
                                      <p:cBhvr additive="base">
                                        <p:cTn id="18" dur="500" fill="hold"/>
                                        <p:tgtEl>
                                          <p:spTgt spid="296">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9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96">
                                            <p:txEl>
                                              <p:pRg st="2" end="2"/>
                                            </p:txEl>
                                          </p:spTgt>
                                        </p:tgtEl>
                                        <p:attrNameLst>
                                          <p:attrName>style.visibility</p:attrName>
                                        </p:attrNameLst>
                                      </p:cBhvr>
                                      <p:to>
                                        <p:strVal val="visible"/>
                                      </p:to>
                                    </p:set>
                                    <p:anim calcmode="lin" valueType="num">
                                      <p:cBhvr additive="base">
                                        <p:cTn id="24" dur="500" fill="hold"/>
                                        <p:tgtEl>
                                          <p:spTgt spid="296">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9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4"/>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latin typeface="Times New Roman"/>
                <a:ea typeface="Times New Roman"/>
                <a:cs typeface="Times New Roman"/>
                <a:sym typeface="Times New Roman"/>
              </a:rPr>
              <a:t>4. Tạo shortcut (lối tắt)</a:t>
            </a:r>
            <a:endParaRPr>
              <a:latin typeface="Times New Roman"/>
              <a:ea typeface="Times New Roman"/>
              <a:cs typeface="Times New Roman"/>
              <a:sym typeface="Times New Roman"/>
            </a:endParaRPr>
          </a:p>
        </p:txBody>
      </p:sp>
      <p:sp>
        <p:nvSpPr>
          <p:cNvPr id="303" name="Google Shape;303;p24"/>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sz="1800" b="1" i="1">
                <a:solidFill>
                  <a:schemeClr val="dk1"/>
                </a:solidFill>
                <a:latin typeface="Times New Roman"/>
                <a:ea typeface="Times New Roman"/>
                <a:cs typeface="Times New Roman"/>
                <a:sym typeface="Times New Roman"/>
              </a:rPr>
              <a:t>1. Tạo shortcut cho tập tin/thư mục</a:t>
            </a:r>
            <a:endParaRPr sz="1800" b="1" i="1">
              <a:solidFill>
                <a:schemeClr val="dk1"/>
              </a:solidFill>
              <a:latin typeface="Times New Roman"/>
              <a:ea typeface="Times New Roman"/>
              <a:cs typeface="Times New Roman"/>
              <a:sym typeface="Times New Roman"/>
            </a:endParaRPr>
          </a:p>
          <a:p>
            <a:pPr marL="0" marR="0" lvl="0" indent="0" algn="l" rtl="0">
              <a:lnSpc>
                <a:spcPct val="115000"/>
              </a:lnSpc>
              <a:spcBef>
                <a:spcPts val="1600"/>
              </a:spcBef>
              <a:spcAft>
                <a:spcPts val="1600"/>
              </a:spcAft>
              <a:buNone/>
            </a:pPr>
            <a:r>
              <a:rPr lang="vi" sz="1600">
                <a:solidFill>
                  <a:schemeClr val="bg2">
                    <a:lumMod val="90000"/>
                    <a:lumOff val="10000"/>
                  </a:schemeClr>
                </a:solidFill>
                <a:latin typeface="Times New Roman"/>
                <a:ea typeface="Times New Roman"/>
                <a:cs typeface="Times New Roman"/>
                <a:sym typeface="Times New Roman"/>
              </a:rPr>
              <a:t>Trên ổ đĩa </a:t>
            </a:r>
            <a:r>
              <a:rPr lang="vi" sz="1600" b="1">
                <a:solidFill>
                  <a:schemeClr val="bg2">
                    <a:lumMod val="90000"/>
                    <a:lumOff val="10000"/>
                  </a:schemeClr>
                </a:solidFill>
                <a:latin typeface="Times New Roman"/>
                <a:ea typeface="Times New Roman"/>
                <a:cs typeface="Times New Roman"/>
                <a:sym typeface="Times New Roman"/>
              </a:rPr>
              <a:t>Z:</a:t>
            </a:r>
            <a:r>
              <a:rPr lang="vi" sz="1600">
                <a:solidFill>
                  <a:schemeClr val="bg2">
                    <a:lumMod val="90000"/>
                    <a:lumOff val="10000"/>
                  </a:schemeClr>
                </a:solidFill>
                <a:latin typeface="Times New Roman"/>
                <a:ea typeface="Times New Roman"/>
                <a:cs typeface="Times New Roman"/>
                <a:sym typeface="Times New Roman"/>
              </a:rPr>
              <a:t>, thí sinh hãy tạo shortcut cho tập tin </a:t>
            </a:r>
            <a:r>
              <a:rPr lang="vi" sz="1600" b="1">
                <a:solidFill>
                  <a:schemeClr val="bg2">
                    <a:lumMod val="90000"/>
                    <a:lumOff val="10000"/>
                  </a:schemeClr>
                </a:solidFill>
                <a:latin typeface="Times New Roman"/>
                <a:ea typeface="Times New Roman"/>
                <a:cs typeface="Times New Roman"/>
                <a:sym typeface="Times New Roman"/>
              </a:rPr>
              <a:t>Traloi.txt</a:t>
            </a:r>
            <a:r>
              <a:rPr lang="vi" sz="1600">
                <a:solidFill>
                  <a:schemeClr val="bg2">
                    <a:lumMod val="90000"/>
                    <a:lumOff val="10000"/>
                  </a:schemeClr>
                </a:solidFill>
                <a:latin typeface="Times New Roman"/>
                <a:ea typeface="Times New Roman"/>
                <a:cs typeface="Times New Roman"/>
                <a:sym typeface="Times New Roman"/>
              </a:rPr>
              <a:t> đã làm ở câu trước.</a:t>
            </a:r>
            <a:endParaRPr sz="1600">
              <a:solidFill>
                <a:schemeClr val="bg2">
                  <a:lumMod val="90000"/>
                  <a:lumOff val="10000"/>
                </a:schemeClr>
              </a:solidFill>
              <a:latin typeface="Times New Roman"/>
              <a:ea typeface="Times New Roman"/>
              <a:cs typeface="Times New Roman"/>
              <a:sym typeface="Times New Roman"/>
            </a:endParaRPr>
          </a:p>
        </p:txBody>
      </p:sp>
      <p:sp>
        <p:nvSpPr>
          <p:cNvPr id="304" name="Google Shape;304;p2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vi"/>
              <a:t>12</a:t>
            </a:fld>
            <a:endParaRPr/>
          </a:p>
        </p:txBody>
      </p:sp>
      <p:pic>
        <p:nvPicPr>
          <p:cNvPr id="5" name="Picture 4">
            <a:extLst>
              <a:ext uri="{FF2B5EF4-FFF2-40B4-BE49-F238E27FC236}">
                <a16:creationId xmlns:a16="http://schemas.microsoft.com/office/drawing/2014/main" id="{421D2C5C-DC9A-474B-978B-4B5416146D0C}"/>
              </a:ext>
            </a:extLst>
          </p:cNvPr>
          <p:cNvPicPr>
            <a:picLocks noChangeAspect="1"/>
          </p:cNvPicPr>
          <p:nvPr/>
        </p:nvPicPr>
        <p:blipFill rotWithShape="1">
          <a:blip r:embed="rId3"/>
          <a:srcRect t="18446" r="31026" b="5163"/>
          <a:stretch/>
        </p:blipFill>
        <p:spPr>
          <a:xfrm>
            <a:off x="4396520" y="1853849"/>
            <a:ext cx="4472547" cy="2784951"/>
          </a:xfrm>
          <a:prstGeom prst="rect">
            <a:avLst/>
          </a:prstGeom>
          <a:ln>
            <a:solidFill>
              <a:schemeClr val="bg1">
                <a:lumMod val="95000"/>
              </a:schemeClr>
            </a:solidFill>
          </a:ln>
        </p:spPr>
      </p:pic>
      <p:sp>
        <p:nvSpPr>
          <p:cNvPr id="7" name="Rectangle 6">
            <a:extLst>
              <a:ext uri="{FF2B5EF4-FFF2-40B4-BE49-F238E27FC236}">
                <a16:creationId xmlns:a16="http://schemas.microsoft.com/office/drawing/2014/main" id="{90B2E6B3-5684-46ED-8D83-9557D80D358F}"/>
              </a:ext>
            </a:extLst>
          </p:cNvPr>
          <p:cNvSpPr/>
          <p:nvPr/>
        </p:nvSpPr>
        <p:spPr>
          <a:xfrm>
            <a:off x="5922322" y="4157130"/>
            <a:ext cx="1404601" cy="98347"/>
          </a:xfrm>
          <a:prstGeom prst="rect">
            <a:avLst/>
          </a:prstGeom>
          <a:noFill/>
          <a:ln w="12700"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animEffect transition="in" filter="fade">
                                      <p:cBhvr>
                                        <p:cTn id="7" dur="500"/>
                                        <p:tgtEl>
                                          <p:spTgt spid="303">
                                            <p:txEl>
                                              <p:pRg st="0" end="0"/>
                                            </p:txEl>
                                          </p:spTgt>
                                        </p:tgtEl>
                                      </p:cBhvr>
                                    </p:animEffect>
                                    <p:anim calcmode="lin" valueType="num">
                                      <p:cBhvr>
                                        <p:cTn id="8" dur="500" fill="hold"/>
                                        <p:tgtEl>
                                          <p:spTgt spid="30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03">
                                            <p:txEl>
                                              <p:pRg st="1" end="1"/>
                                            </p:txEl>
                                          </p:spTgt>
                                        </p:tgtEl>
                                        <p:attrNameLst>
                                          <p:attrName>style.visibility</p:attrName>
                                        </p:attrNameLst>
                                      </p:cBhvr>
                                      <p:to>
                                        <p:strVal val="visible"/>
                                      </p:to>
                                    </p:set>
                                    <p:animEffect transition="in" filter="wipe(up)">
                                      <p:cBhvr>
                                        <p:cTn id="14" dur="500"/>
                                        <p:tgtEl>
                                          <p:spTgt spid="30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1000"/>
                            </p:stCondLst>
                            <p:childTnLst>
                              <p:par>
                                <p:cTn id="25" presetID="26" presetClass="emph" presetSubtype="0" repeatCount="indefinite" fill="hold" grpId="1" nodeType="afterEffect">
                                  <p:stCondLst>
                                    <p:cond delay="0"/>
                                  </p:stCondLst>
                                  <p:endCondLst>
                                    <p:cond evt="onNext" delay="0">
                                      <p:tgtEl>
                                        <p:sldTgt/>
                                      </p:tgtEl>
                                    </p:cond>
                                  </p:endCondLst>
                                  <p:childTnLst>
                                    <p:animEffect transition="out" filter="fade">
                                      <p:cBhvr>
                                        <p:cTn id="26" dur="500" tmFilter="0, 0; .2, .5; .8, .5; 1, 0"/>
                                        <p:tgtEl>
                                          <p:spTgt spid="7"/>
                                        </p:tgtEl>
                                      </p:cBhvr>
                                    </p:animEffect>
                                    <p:animScale>
                                      <p:cBhvr>
                                        <p:cTn id="2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uiExpand="1" build="p"/>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latin typeface="Times New Roman"/>
                <a:ea typeface="Times New Roman"/>
                <a:cs typeface="Times New Roman"/>
                <a:sym typeface="Times New Roman"/>
              </a:rPr>
              <a:t>4. Tạo shortcut (lối tắt)</a:t>
            </a:r>
            <a:endParaRPr>
              <a:latin typeface="Times New Roman"/>
              <a:ea typeface="Times New Roman"/>
              <a:cs typeface="Times New Roman"/>
              <a:sym typeface="Times New Roman"/>
            </a:endParaRPr>
          </a:p>
        </p:txBody>
      </p:sp>
      <p:sp>
        <p:nvSpPr>
          <p:cNvPr id="312" name="Google Shape;312;p2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sz="1800" b="1" i="1">
                <a:solidFill>
                  <a:schemeClr val="dk1"/>
                </a:solidFill>
                <a:latin typeface="Times New Roman"/>
                <a:ea typeface="Times New Roman"/>
                <a:cs typeface="Times New Roman"/>
                <a:sym typeface="Times New Roman"/>
              </a:rPr>
              <a:t>2. Tạo shortcut cho trang web</a:t>
            </a:r>
            <a:endParaRPr sz="1800" b="1" i="1">
              <a:solidFill>
                <a:schemeClr val="dk1"/>
              </a:solidFill>
              <a:latin typeface="Times New Roman"/>
              <a:ea typeface="Times New Roman"/>
              <a:cs typeface="Times New Roman"/>
              <a:sym typeface="Times New Roman"/>
            </a:endParaRPr>
          </a:p>
          <a:p>
            <a:pPr marL="0" lvl="0" indent="0" algn="l" rtl="0">
              <a:spcBef>
                <a:spcPts val="1600"/>
              </a:spcBef>
              <a:spcAft>
                <a:spcPts val="1600"/>
              </a:spcAft>
              <a:buNone/>
            </a:pPr>
            <a:r>
              <a:rPr lang="vi" sz="1600">
                <a:latin typeface="Times New Roman"/>
                <a:ea typeface="Times New Roman"/>
                <a:cs typeface="Times New Roman"/>
                <a:sym typeface="Times New Roman"/>
              </a:rPr>
              <a:t>Hãy tạo shortcut cho trang web </a:t>
            </a:r>
            <a:r>
              <a:rPr lang="vi" sz="1600" b="1">
                <a:latin typeface="Times New Roman"/>
                <a:ea typeface="Times New Roman"/>
                <a:cs typeface="Times New Roman"/>
                <a:sym typeface="Times New Roman"/>
              </a:rPr>
              <a:t>http://google.com</a:t>
            </a:r>
            <a:r>
              <a:rPr lang="vi" sz="1600">
                <a:latin typeface="Times New Roman"/>
                <a:ea typeface="Times New Roman"/>
                <a:cs typeface="Times New Roman"/>
                <a:sym typeface="Times New Roman"/>
              </a:rPr>
              <a:t> trên ổ đĩa </a:t>
            </a:r>
            <a:r>
              <a:rPr lang="vi" sz="1600" b="1">
                <a:latin typeface="Times New Roman"/>
                <a:ea typeface="Times New Roman"/>
                <a:cs typeface="Times New Roman"/>
                <a:sym typeface="Times New Roman"/>
              </a:rPr>
              <a:t>Z:</a:t>
            </a:r>
            <a:r>
              <a:rPr lang="vi" sz="1600">
                <a:latin typeface="Times New Roman"/>
                <a:ea typeface="Times New Roman"/>
                <a:cs typeface="Times New Roman"/>
                <a:sym typeface="Times New Roman"/>
              </a:rPr>
              <a:t>, </a:t>
            </a:r>
            <a:br>
              <a:rPr lang="en-GB" sz="1600">
                <a:latin typeface="Times New Roman"/>
                <a:ea typeface="Times New Roman"/>
                <a:cs typeface="Times New Roman"/>
                <a:sym typeface="Times New Roman"/>
              </a:rPr>
            </a:br>
            <a:r>
              <a:rPr lang="vi" sz="1600">
                <a:latin typeface="Times New Roman"/>
                <a:ea typeface="Times New Roman"/>
                <a:cs typeface="Times New Roman"/>
                <a:sym typeface="Times New Roman"/>
              </a:rPr>
              <a:t>với tên là </a:t>
            </a:r>
            <a:r>
              <a:rPr lang="vi" sz="1600" b="1">
                <a:latin typeface="Times New Roman"/>
                <a:ea typeface="Times New Roman"/>
                <a:cs typeface="Times New Roman"/>
                <a:sym typeface="Times New Roman"/>
              </a:rPr>
              <a:t>Google</a:t>
            </a:r>
            <a:r>
              <a:rPr lang="vi" sz="1600">
                <a:latin typeface="Times New Roman"/>
                <a:ea typeface="Times New Roman"/>
                <a:cs typeface="Times New Roman"/>
                <a:sym typeface="Times New Roman"/>
              </a:rPr>
              <a:t>.</a:t>
            </a:r>
            <a:endParaRPr sz="1600">
              <a:latin typeface="Times New Roman"/>
              <a:ea typeface="Times New Roman"/>
              <a:cs typeface="Times New Roman"/>
              <a:sym typeface="Times New Roman"/>
            </a:endParaRPr>
          </a:p>
        </p:txBody>
      </p:sp>
      <p:sp>
        <p:nvSpPr>
          <p:cNvPr id="313" name="Google Shape;313;p2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vi"/>
              <a:t>13</a:t>
            </a:fld>
            <a:endParaRPr/>
          </a:p>
        </p:txBody>
      </p:sp>
      <p:sp>
        <p:nvSpPr>
          <p:cNvPr id="3" name="Text Placeholder 2">
            <a:extLst>
              <a:ext uri="{FF2B5EF4-FFF2-40B4-BE49-F238E27FC236}">
                <a16:creationId xmlns:a16="http://schemas.microsoft.com/office/drawing/2014/main" id="{CB8E9D6A-4860-4FF6-B4F5-E91984033CB2}"/>
              </a:ext>
            </a:extLst>
          </p:cNvPr>
          <p:cNvSpPr>
            <a:spLocks noGrp="1"/>
          </p:cNvSpPr>
          <p:nvPr>
            <p:ph type="body" idx="2"/>
          </p:nvPr>
        </p:nvSpPr>
        <p:spPr/>
        <p:txBody>
          <a:bodyPr/>
          <a:lstStyle/>
          <a:p>
            <a:endParaRPr lang="en-GB"/>
          </a:p>
        </p:txBody>
      </p:sp>
      <p:pic>
        <p:nvPicPr>
          <p:cNvPr id="5" name="Picture 4">
            <a:extLst>
              <a:ext uri="{FF2B5EF4-FFF2-40B4-BE49-F238E27FC236}">
                <a16:creationId xmlns:a16="http://schemas.microsoft.com/office/drawing/2014/main" id="{DE028549-020C-4BC0-86B6-090408130C69}"/>
              </a:ext>
            </a:extLst>
          </p:cNvPr>
          <p:cNvPicPr>
            <a:picLocks noChangeAspect="1"/>
          </p:cNvPicPr>
          <p:nvPr/>
        </p:nvPicPr>
        <p:blipFill rotWithShape="1">
          <a:blip r:embed="rId3"/>
          <a:srcRect l="15000" t="18218" r="30641" b="25914"/>
          <a:stretch/>
        </p:blipFill>
        <p:spPr>
          <a:xfrm>
            <a:off x="4435370" y="2196104"/>
            <a:ext cx="4251430" cy="2456605"/>
          </a:xfrm>
          <a:prstGeom prst="rect">
            <a:avLst/>
          </a:prstGeom>
          <a:ln>
            <a:solidFill>
              <a:schemeClr val="bg1">
                <a:lumMod val="95000"/>
              </a:schemeClr>
            </a:solidFill>
          </a:ln>
        </p:spPr>
      </p:pic>
      <p:sp>
        <p:nvSpPr>
          <p:cNvPr id="10" name="Rectangle 9">
            <a:extLst>
              <a:ext uri="{FF2B5EF4-FFF2-40B4-BE49-F238E27FC236}">
                <a16:creationId xmlns:a16="http://schemas.microsoft.com/office/drawing/2014/main" id="{17922DA1-BE7B-40E3-B5CA-F1E228E6BE73}"/>
              </a:ext>
            </a:extLst>
          </p:cNvPr>
          <p:cNvSpPr/>
          <p:nvPr/>
        </p:nvSpPr>
        <p:spPr>
          <a:xfrm>
            <a:off x="6121614" y="2499131"/>
            <a:ext cx="1627340" cy="162008"/>
          </a:xfrm>
          <a:prstGeom prst="rect">
            <a:avLst/>
          </a:prstGeom>
          <a:noFill/>
          <a:ln w="12700"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2">
                                            <p:txEl>
                                              <p:pRg st="0" end="0"/>
                                            </p:txEl>
                                          </p:spTgt>
                                        </p:tgtEl>
                                        <p:attrNameLst>
                                          <p:attrName>style.visibility</p:attrName>
                                        </p:attrNameLst>
                                      </p:cBhvr>
                                      <p:to>
                                        <p:strVal val="visible"/>
                                      </p:to>
                                    </p:set>
                                    <p:animEffect transition="in" filter="fade">
                                      <p:cBhvr>
                                        <p:cTn id="7" dur="500"/>
                                        <p:tgtEl>
                                          <p:spTgt spid="312">
                                            <p:txEl>
                                              <p:pRg st="0" end="0"/>
                                            </p:txEl>
                                          </p:spTgt>
                                        </p:tgtEl>
                                      </p:cBhvr>
                                    </p:animEffect>
                                    <p:anim calcmode="lin" valueType="num">
                                      <p:cBhvr>
                                        <p:cTn id="8" dur="500" fill="hold"/>
                                        <p:tgtEl>
                                          <p:spTgt spid="3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12">
                                            <p:txEl>
                                              <p:pRg st="1" end="1"/>
                                            </p:txEl>
                                          </p:spTgt>
                                        </p:tgtEl>
                                        <p:attrNameLst>
                                          <p:attrName>style.visibility</p:attrName>
                                        </p:attrNameLst>
                                      </p:cBhvr>
                                      <p:to>
                                        <p:strVal val="visible"/>
                                      </p:to>
                                    </p:set>
                                    <p:animEffect transition="in" filter="wipe(up)">
                                      <p:cBhvr>
                                        <p:cTn id="14" dur="500"/>
                                        <p:tgtEl>
                                          <p:spTgt spid="31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1000"/>
                            </p:stCondLst>
                            <p:childTnLst>
                              <p:par>
                                <p:cTn id="25" presetID="26" presetClass="emph" presetSubtype="0" repeatCount="indefinite" fill="hold" grpId="1" nodeType="afterEffect">
                                  <p:stCondLst>
                                    <p:cond delay="0"/>
                                  </p:stCondLst>
                                  <p:endCondLst>
                                    <p:cond evt="onNext" delay="0">
                                      <p:tgtEl>
                                        <p:sldTgt/>
                                      </p:tgtEl>
                                    </p:cond>
                                  </p:endCondLst>
                                  <p:childTnLst>
                                    <p:animEffect transition="out" filter="fade">
                                      <p:cBhvr>
                                        <p:cTn id="26" dur="500" tmFilter="0, 0; .2, .5; .8, .5; 1, 0"/>
                                        <p:tgtEl>
                                          <p:spTgt spid="10"/>
                                        </p:tgtEl>
                                      </p:cBhvr>
                                    </p:animEffect>
                                    <p:animScale>
                                      <p:cBhvr>
                                        <p:cTn id="2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latin typeface="Times New Roman"/>
                <a:ea typeface="Times New Roman"/>
                <a:cs typeface="Times New Roman"/>
                <a:sym typeface="Times New Roman"/>
              </a:rPr>
              <a:t>4. Tạo shortcut (lối tắt)</a:t>
            </a:r>
            <a:endParaRPr>
              <a:latin typeface="Times New Roman"/>
              <a:ea typeface="Times New Roman"/>
              <a:cs typeface="Times New Roman"/>
              <a:sym typeface="Times New Roman"/>
            </a:endParaRPr>
          </a:p>
        </p:txBody>
      </p:sp>
      <p:sp>
        <p:nvSpPr>
          <p:cNvPr id="320" name="Google Shape;320;p26"/>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sz="1800" b="1" i="1">
                <a:solidFill>
                  <a:schemeClr val="dk1"/>
                </a:solidFill>
                <a:latin typeface="Times New Roman"/>
                <a:ea typeface="Times New Roman"/>
                <a:cs typeface="Times New Roman"/>
                <a:sym typeface="Times New Roman"/>
              </a:rPr>
              <a:t>3. Tạo shortcut cho chương trình/</a:t>
            </a:r>
            <a:endParaRPr lang="en-GB" sz="1800" b="1" i="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vi" sz="1800" b="1" i="1">
                <a:solidFill>
                  <a:schemeClr val="dk1"/>
                </a:solidFill>
                <a:latin typeface="Times New Roman"/>
                <a:ea typeface="Times New Roman"/>
                <a:cs typeface="Times New Roman"/>
                <a:sym typeface="Times New Roman"/>
              </a:rPr>
              <a:t>hộp thoại</a:t>
            </a:r>
            <a:endParaRPr sz="1800" b="1" i="1">
              <a:solidFill>
                <a:schemeClr val="dk1"/>
              </a:solidFill>
              <a:latin typeface="Times New Roman"/>
              <a:ea typeface="Times New Roman"/>
              <a:cs typeface="Times New Roman"/>
              <a:sym typeface="Times New Roman"/>
            </a:endParaRPr>
          </a:p>
          <a:p>
            <a:pPr marL="0" marR="0" lvl="0" indent="0" algn="l" rtl="0">
              <a:lnSpc>
                <a:spcPct val="115000"/>
              </a:lnSpc>
              <a:spcBef>
                <a:spcPts val="1600"/>
              </a:spcBef>
              <a:spcAft>
                <a:spcPts val="0"/>
              </a:spcAft>
              <a:buNone/>
            </a:pPr>
            <a:r>
              <a:rPr lang="vi" sz="1600">
                <a:solidFill>
                  <a:schemeClr val="bg2">
                    <a:lumMod val="90000"/>
                    <a:lumOff val="10000"/>
                  </a:schemeClr>
                </a:solidFill>
                <a:latin typeface="Times New Roman"/>
                <a:ea typeface="Times New Roman"/>
                <a:cs typeface="Times New Roman"/>
                <a:sym typeface="Times New Roman"/>
              </a:rPr>
              <a:t>Thí sinh hãy tạo shortcut cho chương trình </a:t>
            </a:r>
            <a:r>
              <a:rPr lang="vi" sz="1600" b="1">
                <a:solidFill>
                  <a:schemeClr val="bg2">
                    <a:lumMod val="90000"/>
                    <a:lumOff val="10000"/>
                  </a:schemeClr>
                </a:solidFill>
                <a:latin typeface="Times New Roman"/>
                <a:ea typeface="Times New Roman"/>
                <a:cs typeface="Times New Roman"/>
                <a:sym typeface="Times New Roman"/>
              </a:rPr>
              <a:t>Paint</a:t>
            </a:r>
            <a:r>
              <a:rPr lang="vi" sz="1600">
                <a:solidFill>
                  <a:schemeClr val="bg2">
                    <a:lumMod val="90000"/>
                    <a:lumOff val="10000"/>
                  </a:schemeClr>
                </a:solidFill>
                <a:latin typeface="Times New Roman"/>
                <a:ea typeface="Times New Roman"/>
                <a:cs typeface="Times New Roman"/>
                <a:sym typeface="Times New Roman"/>
              </a:rPr>
              <a:t> và đặt tên là </a:t>
            </a:r>
            <a:r>
              <a:rPr lang="vi" sz="1600" b="1">
                <a:solidFill>
                  <a:schemeClr val="bg2">
                    <a:lumMod val="90000"/>
                    <a:lumOff val="10000"/>
                  </a:schemeClr>
                </a:solidFill>
                <a:latin typeface="Times New Roman"/>
                <a:ea typeface="Times New Roman"/>
                <a:cs typeface="Times New Roman"/>
                <a:sym typeface="Times New Roman"/>
              </a:rPr>
              <a:t>VeHinh</a:t>
            </a:r>
            <a:r>
              <a:rPr lang="vi" sz="1600">
                <a:solidFill>
                  <a:schemeClr val="bg2">
                    <a:lumMod val="90000"/>
                    <a:lumOff val="10000"/>
                  </a:schemeClr>
                </a:solidFill>
                <a:latin typeface="Times New Roman"/>
                <a:ea typeface="Times New Roman"/>
                <a:cs typeface="Times New Roman"/>
                <a:sym typeface="Times New Roman"/>
              </a:rPr>
              <a:t> trên ổ đĩa </a:t>
            </a:r>
            <a:r>
              <a:rPr lang="vi" sz="1600" b="1">
                <a:solidFill>
                  <a:schemeClr val="bg2">
                    <a:lumMod val="90000"/>
                    <a:lumOff val="10000"/>
                  </a:schemeClr>
                </a:solidFill>
                <a:latin typeface="Times New Roman"/>
                <a:ea typeface="Times New Roman"/>
                <a:cs typeface="Times New Roman"/>
                <a:sym typeface="Times New Roman"/>
              </a:rPr>
              <a:t>Z</a:t>
            </a:r>
            <a:r>
              <a:rPr lang="vi" sz="1600">
                <a:solidFill>
                  <a:schemeClr val="bg2">
                    <a:lumMod val="90000"/>
                    <a:lumOff val="10000"/>
                  </a:schemeClr>
                </a:solidFill>
                <a:latin typeface="Times New Roman"/>
                <a:ea typeface="Times New Roman"/>
                <a:cs typeface="Times New Roman"/>
                <a:sym typeface="Times New Roman"/>
              </a:rPr>
              <a:t>:</a:t>
            </a:r>
            <a:endParaRPr sz="1600">
              <a:solidFill>
                <a:schemeClr val="bg2">
                  <a:lumMod val="90000"/>
                  <a:lumOff val="10000"/>
                </a:schemeClr>
              </a:solidFill>
              <a:latin typeface="Times New Roman"/>
              <a:ea typeface="Times New Roman"/>
              <a:cs typeface="Times New Roman"/>
              <a:sym typeface="Times New Roman"/>
            </a:endParaRPr>
          </a:p>
          <a:p>
            <a:pPr marL="0" marR="0" lvl="0" indent="0" algn="l" rtl="0">
              <a:lnSpc>
                <a:spcPct val="115000"/>
              </a:lnSpc>
              <a:spcBef>
                <a:spcPts val="1600"/>
              </a:spcBef>
              <a:spcAft>
                <a:spcPts val="0"/>
              </a:spcAft>
              <a:buNone/>
            </a:pPr>
            <a:endParaRPr/>
          </a:p>
          <a:p>
            <a:pPr marL="0" marR="0" lvl="0" indent="0" algn="l" rtl="0">
              <a:lnSpc>
                <a:spcPct val="115000"/>
              </a:lnSpc>
              <a:spcBef>
                <a:spcPts val="1600"/>
              </a:spcBef>
              <a:spcAft>
                <a:spcPts val="1600"/>
              </a:spcAft>
              <a:buNone/>
            </a:pPr>
            <a:endParaRPr/>
          </a:p>
        </p:txBody>
      </p:sp>
      <p:sp>
        <p:nvSpPr>
          <p:cNvPr id="321" name="Google Shape;321;p2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vi"/>
              <a:t>14</a:t>
            </a:fld>
            <a:endParaRPr/>
          </a:p>
        </p:txBody>
      </p:sp>
      <p:pic>
        <p:nvPicPr>
          <p:cNvPr id="5" name="Picture 4">
            <a:extLst>
              <a:ext uri="{FF2B5EF4-FFF2-40B4-BE49-F238E27FC236}">
                <a16:creationId xmlns:a16="http://schemas.microsoft.com/office/drawing/2014/main" id="{45F35C25-8568-49E5-B80F-8CF5C7977889}"/>
              </a:ext>
            </a:extLst>
          </p:cNvPr>
          <p:cNvPicPr>
            <a:picLocks noChangeAspect="1"/>
          </p:cNvPicPr>
          <p:nvPr/>
        </p:nvPicPr>
        <p:blipFill rotWithShape="1">
          <a:blip r:embed="rId3"/>
          <a:srcRect t="10693" r="17948"/>
          <a:stretch/>
        </p:blipFill>
        <p:spPr>
          <a:xfrm>
            <a:off x="4460296" y="2078875"/>
            <a:ext cx="4350355" cy="2662165"/>
          </a:xfrm>
          <a:prstGeom prst="rect">
            <a:avLst/>
          </a:prstGeom>
        </p:spPr>
      </p:pic>
      <p:sp>
        <p:nvSpPr>
          <p:cNvPr id="10" name="Rectangle 9">
            <a:extLst>
              <a:ext uri="{FF2B5EF4-FFF2-40B4-BE49-F238E27FC236}">
                <a16:creationId xmlns:a16="http://schemas.microsoft.com/office/drawing/2014/main" id="{9E3B92DB-4CB7-44AC-9326-4B78A16D8713}"/>
              </a:ext>
            </a:extLst>
          </p:cNvPr>
          <p:cNvSpPr/>
          <p:nvPr/>
        </p:nvSpPr>
        <p:spPr>
          <a:xfrm>
            <a:off x="5076691" y="2708031"/>
            <a:ext cx="644172" cy="128954"/>
          </a:xfrm>
          <a:prstGeom prst="rect">
            <a:avLst/>
          </a:prstGeom>
          <a:noFill/>
          <a:ln w="12700"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animEffect transition="in" filter="fade">
                                      <p:cBhvr>
                                        <p:cTn id="7" dur="500"/>
                                        <p:tgtEl>
                                          <p:spTgt spid="320">
                                            <p:txEl>
                                              <p:pRg st="0" end="0"/>
                                            </p:txEl>
                                          </p:spTgt>
                                        </p:tgtEl>
                                      </p:cBhvr>
                                    </p:animEffect>
                                    <p:anim calcmode="lin" valueType="num">
                                      <p:cBhvr>
                                        <p:cTn id="8" dur="500" fill="hold"/>
                                        <p:tgtEl>
                                          <p:spTgt spid="32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2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0">
                                            <p:txEl>
                                              <p:pRg st="1" end="1"/>
                                            </p:txEl>
                                          </p:spTgt>
                                        </p:tgtEl>
                                        <p:attrNameLst>
                                          <p:attrName>style.visibility</p:attrName>
                                        </p:attrNameLst>
                                      </p:cBhvr>
                                      <p:to>
                                        <p:strVal val="visible"/>
                                      </p:to>
                                    </p:set>
                                    <p:animEffect transition="in" filter="fade">
                                      <p:cBhvr>
                                        <p:cTn id="12" dur="500"/>
                                        <p:tgtEl>
                                          <p:spTgt spid="320">
                                            <p:txEl>
                                              <p:pRg st="1" end="1"/>
                                            </p:txEl>
                                          </p:spTgt>
                                        </p:tgtEl>
                                      </p:cBhvr>
                                    </p:animEffect>
                                    <p:anim calcmode="lin" valueType="num">
                                      <p:cBhvr>
                                        <p:cTn id="13" dur="500" fill="hold"/>
                                        <p:tgtEl>
                                          <p:spTgt spid="320">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20">
                                            <p:txEl>
                                              <p:pRg st="2" end="2"/>
                                            </p:txEl>
                                          </p:spTgt>
                                        </p:tgtEl>
                                        <p:attrNameLst>
                                          <p:attrName>style.visibility</p:attrName>
                                        </p:attrNameLst>
                                      </p:cBhvr>
                                      <p:to>
                                        <p:strVal val="visible"/>
                                      </p:to>
                                    </p:set>
                                    <p:animEffect transition="in" filter="wipe(up)">
                                      <p:cBhvr>
                                        <p:cTn id="19" dur="500"/>
                                        <p:tgtEl>
                                          <p:spTgt spid="32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1000"/>
                            </p:stCondLst>
                            <p:childTnLst>
                              <p:par>
                                <p:cTn id="30" presetID="26" presetClass="emph" presetSubtype="0" repeatCount="indefinite" fill="hold" grpId="1" nodeType="afterEffect">
                                  <p:stCondLst>
                                    <p:cond delay="0"/>
                                  </p:stCondLst>
                                  <p:endCondLst>
                                    <p:cond evt="onNext" delay="0">
                                      <p:tgtEl>
                                        <p:sldTgt/>
                                      </p:tgtEl>
                                    </p:cond>
                                  </p:endCondLst>
                                  <p:childTnLst>
                                    <p:animEffect transition="out" filter="fade">
                                      <p:cBhvr>
                                        <p:cTn id="31" dur="500" tmFilter="0, 0; .2, .5; .8, .5; 1, 0"/>
                                        <p:tgtEl>
                                          <p:spTgt spid="10"/>
                                        </p:tgtEl>
                                      </p:cBhvr>
                                    </p:animEffect>
                                    <p:animScale>
                                      <p:cBhvr>
                                        <p:cTn id="32"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7"/>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latin typeface="Times New Roman"/>
                <a:ea typeface="Times New Roman"/>
                <a:cs typeface="Times New Roman"/>
                <a:sym typeface="Times New Roman"/>
              </a:rPr>
              <a:t>5. Nén tập tin/thư mục</a:t>
            </a:r>
            <a:endParaRPr>
              <a:latin typeface="Times New Roman"/>
              <a:ea typeface="Times New Roman"/>
              <a:cs typeface="Times New Roman"/>
              <a:sym typeface="Times New Roman"/>
            </a:endParaRPr>
          </a:p>
        </p:txBody>
      </p:sp>
      <p:sp>
        <p:nvSpPr>
          <p:cNvPr id="328" name="Google Shape;328;p27"/>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vi" sz="1800">
                <a:solidFill>
                  <a:schemeClr val="bg2">
                    <a:lumMod val="90000"/>
                    <a:lumOff val="10000"/>
                  </a:schemeClr>
                </a:solidFill>
                <a:latin typeface="Times New Roman"/>
                <a:ea typeface="Times New Roman"/>
                <a:cs typeface="Times New Roman"/>
                <a:sym typeface="Times New Roman"/>
              </a:rPr>
              <a:t>Thí sinh hãy nén tất cả dữ liệu bài làm thành tập tin </a:t>
            </a:r>
            <a:r>
              <a:rPr lang="vi" sz="1800" b="1">
                <a:solidFill>
                  <a:schemeClr val="bg2">
                    <a:lumMod val="90000"/>
                    <a:lumOff val="10000"/>
                  </a:schemeClr>
                </a:solidFill>
                <a:latin typeface="Times New Roman"/>
                <a:ea typeface="Times New Roman"/>
                <a:cs typeface="Times New Roman"/>
                <a:sym typeface="Times New Roman"/>
              </a:rPr>
              <a:t>Baithi.zip</a:t>
            </a:r>
            <a:r>
              <a:rPr lang="vi" sz="1800">
                <a:solidFill>
                  <a:schemeClr val="bg2">
                    <a:lumMod val="90000"/>
                    <a:lumOff val="10000"/>
                  </a:schemeClr>
                </a:solidFill>
                <a:latin typeface="Times New Roman"/>
                <a:ea typeface="Times New Roman"/>
                <a:cs typeface="Times New Roman"/>
                <a:sym typeface="Times New Roman"/>
              </a:rPr>
              <a:t> trên ổ đĩa </a:t>
            </a:r>
            <a:r>
              <a:rPr lang="vi" sz="1800" b="1">
                <a:solidFill>
                  <a:schemeClr val="bg2">
                    <a:lumMod val="90000"/>
                    <a:lumOff val="10000"/>
                  </a:schemeClr>
                </a:solidFill>
                <a:latin typeface="Times New Roman"/>
                <a:ea typeface="Times New Roman"/>
                <a:cs typeface="Times New Roman"/>
                <a:sym typeface="Times New Roman"/>
              </a:rPr>
              <a:t>Z:</a:t>
            </a:r>
            <a:r>
              <a:rPr lang="vi" sz="1800">
                <a:solidFill>
                  <a:schemeClr val="bg2">
                    <a:lumMod val="90000"/>
                    <a:lumOff val="10000"/>
                  </a:schemeClr>
                </a:solidFill>
                <a:latin typeface="Times New Roman"/>
                <a:ea typeface="Times New Roman"/>
                <a:cs typeface="Times New Roman"/>
                <a:sym typeface="Times New Roman"/>
              </a:rPr>
              <a:t>, (lưu ý không xóa dữ liệu còn lại)</a:t>
            </a:r>
            <a:endParaRPr sz="1800">
              <a:solidFill>
                <a:schemeClr val="bg2">
                  <a:lumMod val="90000"/>
                  <a:lumOff val="10000"/>
                </a:schemeClr>
              </a:solidFill>
              <a:latin typeface="Times New Roman"/>
              <a:ea typeface="Times New Roman"/>
              <a:cs typeface="Times New Roman"/>
              <a:sym typeface="Times New Roman"/>
            </a:endParaRPr>
          </a:p>
        </p:txBody>
      </p:sp>
      <p:sp>
        <p:nvSpPr>
          <p:cNvPr id="329" name="Google Shape;329;p27"/>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latin typeface="Times New Roman"/>
              <a:ea typeface="Times New Roman"/>
              <a:cs typeface="Times New Roman"/>
              <a:sym typeface="Times New Roman"/>
            </a:endParaRPr>
          </a:p>
        </p:txBody>
      </p:sp>
      <p:sp>
        <p:nvSpPr>
          <p:cNvPr id="330" name="Google Shape;330;p2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vi">
                <a:latin typeface="Times New Roman"/>
                <a:ea typeface="Times New Roman"/>
                <a:cs typeface="Times New Roman"/>
                <a:sym typeface="Times New Roman"/>
              </a:rPr>
              <a:t>15</a:t>
            </a:fld>
            <a:endParaRPr>
              <a:latin typeface="Times New Roman"/>
              <a:ea typeface="Times New Roman"/>
              <a:cs typeface="Times New Roman"/>
              <a:sym typeface="Times New Roman"/>
            </a:endParaRPr>
          </a:p>
        </p:txBody>
      </p:sp>
      <p:pic>
        <p:nvPicPr>
          <p:cNvPr id="3" name="Picture 2">
            <a:extLst>
              <a:ext uri="{FF2B5EF4-FFF2-40B4-BE49-F238E27FC236}">
                <a16:creationId xmlns:a16="http://schemas.microsoft.com/office/drawing/2014/main" id="{C686C559-F809-457D-AEB5-7FFE1DE940A4}"/>
              </a:ext>
            </a:extLst>
          </p:cNvPr>
          <p:cNvPicPr>
            <a:picLocks noChangeAspect="1"/>
          </p:cNvPicPr>
          <p:nvPr/>
        </p:nvPicPr>
        <p:blipFill rotWithShape="1">
          <a:blip r:embed="rId3"/>
          <a:srcRect l="33334" t="20499" r="13846" b="20166"/>
          <a:stretch/>
        </p:blipFill>
        <p:spPr>
          <a:xfrm>
            <a:off x="4481060" y="1946031"/>
            <a:ext cx="4287802" cy="2708031"/>
          </a:xfrm>
          <a:prstGeom prst="rect">
            <a:avLst/>
          </a:prstGeom>
          <a:ln>
            <a:solidFill>
              <a:schemeClr val="bg1">
                <a:lumMod val="95000"/>
              </a:schemeClr>
            </a:solidFill>
          </a:ln>
        </p:spPr>
      </p:pic>
      <p:sp>
        <p:nvSpPr>
          <p:cNvPr id="7" name="Rectangle 6">
            <a:extLst>
              <a:ext uri="{FF2B5EF4-FFF2-40B4-BE49-F238E27FC236}">
                <a16:creationId xmlns:a16="http://schemas.microsoft.com/office/drawing/2014/main" id="{AD86E5F9-6278-4BAE-8BA7-9B409416F3D2}"/>
              </a:ext>
            </a:extLst>
          </p:cNvPr>
          <p:cNvSpPr/>
          <p:nvPr/>
        </p:nvSpPr>
        <p:spPr>
          <a:xfrm>
            <a:off x="6792862" y="4276416"/>
            <a:ext cx="1521794" cy="130624"/>
          </a:xfrm>
          <a:prstGeom prst="rect">
            <a:avLst/>
          </a:prstGeom>
          <a:noFill/>
          <a:ln w="12700"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8">
                                            <p:txEl>
                                              <p:pRg st="0" end="0"/>
                                            </p:txEl>
                                          </p:spTgt>
                                        </p:tgtEl>
                                        <p:attrNameLst>
                                          <p:attrName>style.visibility</p:attrName>
                                        </p:attrNameLst>
                                      </p:cBhvr>
                                      <p:to>
                                        <p:strVal val="visible"/>
                                      </p:to>
                                    </p:set>
                                    <p:animEffect transition="in" filter="wipe(up)">
                                      <p:cBhvr>
                                        <p:cTn id="7" dur="500"/>
                                        <p:tgtEl>
                                          <p:spTgt spid="3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000"/>
                            </p:stCondLst>
                            <p:childTnLst>
                              <p:par>
                                <p:cTn id="18" presetID="26" presetClass="emph" presetSubtype="0" repeatCount="indefinite" fill="hold" grpId="1" nodeType="afterEffect">
                                  <p:stCondLst>
                                    <p:cond delay="0"/>
                                  </p:stCondLst>
                                  <p:endCondLst>
                                    <p:cond evt="onNext" delay="0">
                                      <p:tgtEl>
                                        <p:sldTgt/>
                                      </p:tgtEl>
                                    </p:cond>
                                  </p:endCondLst>
                                  <p:childTnLst>
                                    <p:animEffect transition="out" filter="fade">
                                      <p:cBhvr>
                                        <p:cTn id="19" dur="500" tmFilter="0, 0; .2, .5; .8, .5; 1, 0"/>
                                        <p:tgtEl>
                                          <p:spTgt spid="7"/>
                                        </p:tgtEl>
                                      </p:cBhvr>
                                    </p:animEffect>
                                    <p:animScale>
                                      <p:cBhvr>
                                        <p:cTn id="20"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72B9F7-CAA9-4F5E-AB98-E4A328159C76}"/>
              </a:ext>
            </a:extLst>
          </p:cNvPr>
          <p:cNvSpPr>
            <a:spLocks noGrp="1"/>
          </p:cNvSpPr>
          <p:nvPr>
            <p:ph type="title"/>
          </p:nvPr>
        </p:nvSpPr>
        <p:spPr/>
        <p:txBody>
          <a:bodyPr/>
          <a:lstStyle/>
          <a:p>
            <a:r>
              <a:rPr lang="en-GB"/>
              <a:t>Tổng kết</a:t>
            </a:r>
          </a:p>
        </p:txBody>
      </p:sp>
      <p:sp>
        <p:nvSpPr>
          <p:cNvPr id="7" name="Subtitle 6">
            <a:extLst>
              <a:ext uri="{FF2B5EF4-FFF2-40B4-BE49-F238E27FC236}">
                <a16:creationId xmlns:a16="http://schemas.microsoft.com/office/drawing/2014/main" id="{DF1E716C-E786-4323-A4C9-8A5AB876160D}"/>
              </a:ext>
            </a:extLst>
          </p:cNvPr>
          <p:cNvSpPr>
            <a:spLocks noGrp="1"/>
          </p:cNvSpPr>
          <p:nvPr>
            <p:ph type="subTitle" idx="1"/>
          </p:nvPr>
        </p:nvSpPr>
        <p:spPr/>
        <p:txBody>
          <a:bodyPr/>
          <a:lstStyle/>
          <a:p>
            <a:endParaRPr lang="en-GB"/>
          </a:p>
        </p:txBody>
      </p:sp>
      <p:sp>
        <p:nvSpPr>
          <p:cNvPr id="8" name="Text Placeholder 7">
            <a:extLst>
              <a:ext uri="{FF2B5EF4-FFF2-40B4-BE49-F238E27FC236}">
                <a16:creationId xmlns:a16="http://schemas.microsoft.com/office/drawing/2014/main" id="{66F275E3-C255-4603-AD87-EDF254EBC7EB}"/>
              </a:ext>
            </a:extLst>
          </p:cNvPr>
          <p:cNvSpPr>
            <a:spLocks noGrp="1"/>
          </p:cNvSpPr>
          <p:nvPr>
            <p:ph type="body" idx="2"/>
          </p:nvPr>
        </p:nvSpPr>
        <p:spPr/>
        <p:txBody>
          <a:bodyPr/>
          <a:lstStyle/>
          <a:p>
            <a:pPr marL="457200" lvl="0" indent="-342900" algn="l" rtl="0">
              <a:spcBef>
                <a:spcPts val="600"/>
              </a:spcBef>
              <a:spcAft>
                <a:spcPts val="600"/>
              </a:spcAft>
              <a:buSzPts val="1800"/>
              <a:buFont typeface="Times New Roman"/>
              <a:buAutoNum type="arabicPeriod"/>
            </a:pPr>
            <a:r>
              <a:rPr lang="vi-VN" sz="1800">
                <a:solidFill>
                  <a:schemeClr val="bg2">
                    <a:lumMod val="75000"/>
                    <a:lumOff val="25000"/>
                  </a:schemeClr>
                </a:solidFill>
                <a:latin typeface="Times New Roman"/>
                <a:ea typeface="Times New Roman"/>
                <a:cs typeface="Times New Roman"/>
                <a:sym typeface="Times New Roman"/>
              </a:rPr>
              <a:t>Tạo cây thư mục</a:t>
            </a:r>
          </a:p>
          <a:p>
            <a:pPr marL="457200" lvl="0" indent="-342900" algn="l" rtl="0">
              <a:spcBef>
                <a:spcPts val="600"/>
              </a:spcBef>
              <a:spcAft>
                <a:spcPts val="600"/>
              </a:spcAft>
              <a:buSzPts val="1800"/>
              <a:buFont typeface="Times New Roman"/>
              <a:buAutoNum type="arabicPeriod"/>
            </a:pPr>
            <a:r>
              <a:rPr lang="vi-VN" sz="1800">
                <a:solidFill>
                  <a:schemeClr val="bg2">
                    <a:lumMod val="75000"/>
                    <a:lumOff val="25000"/>
                  </a:schemeClr>
                </a:solidFill>
                <a:latin typeface="Times New Roman"/>
                <a:ea typeface="Times New Roman"/>
                <a:cs typeface="Times New Roman"/>
                <a:sym typeface="Times New Roman"/>
              </a:rPr>
              <a:t>Tìm kiếm tập tin</a:t>
            </a:r>
          </a:p>
          <a:p>
            <a:pPr marL="457200" lvl="0" indent="-342900" algn="l" rtl="0">
              <a:spcBef>
                <a:spcPts val="600"/>
              </a:spcBef>
              <a:spcAft>
                <a:spcPts val="600"/>
              </a:spcAft>
              <a:buSzPts val="1800"/>
              <a:buFont typeface="Times New Roman"/>
              <a:buAutoNum type="arabicPeriod"/>
            </a:pPr>
            <a:r>
              <a:rPr lang="vi-VN" sz="1800">
                <a:solidFill>
                  <a:schemeClr val="bg2">
                    <a:lumMod val="75000"/>
                    <a:lumOff val="25000"/>
                  </a:schemeClr>
                </a:solidFill>
                <a:latin typeface="Times New Roman"/>
                <a:ea typeface="Times New Roman"/>
                <a:cs typeface="Times New Roman"/>
                <a:sym typeface="Times New Roman"/>
              </a:rPr>
              <a:t>Tạo tập tin trả lời</a:t>
            </a:r>
          </a:p>
          <a:p>
            <a:pPr marL="457200" lvl="0" indent="-342900" algn="l" rtl="0">
              <a:spcBef>
                <a:spcPts val="600"/>
              </a:spcBef>
              <a:spcAft>
                <a:spcPts val="600"/>
              </a:spcAft>
              <a:buSzPts val="1800"/>
              <a:buFont typeface="Times New Roman"/>
              <a:buAutoNum type="arabicPeriod"/>
            </a:pPr>
            <a:r>
              <a:rPr lang="vi-VN" sz="1800">
                <a:solidFill>
                  <a:schemeClr val="bg2">
                    <a:lumMod val="75000"/>
                    <a:lumOff val="25000"/>
                  </a:schemeClr>
                </a:solidFill>
                <a:latin typeface="Times New Roman"/>
                <a:ea typeface="Times New Roman"/>
                <a:cs typeface="Times New Roman"/>
                <a:sym typeface="Times New Roman"/>
              </a:rPr>
              <a:t>Tạo shortcut (lối tắt)</a:t>
            </a:r>
          </a:p>
          <a:p>
            <a:pPr marL="457200" lvl="0" indent="-342900" algn="l" rtl="0">
              <a:spcBef>
                <a:spcPts val="600"/>
              </a:spcBef>
              <a:spcAft>
                <a:spcPts val="600"/>
              </a:spcAft>
              <a:buSzPts val="1800"/>
              <a:buFont typeface="Times New Roman"/>
              <a:buAutoNum type="arabicPeriod"/>
            </a:pPr>
            <a:r>
              <a:rPr lang="vi-VN" sz="1800">
                <a:solidFill>
                  <a:schemeClr val="bg2">
                    <a:lumMod val="75000"/>
                    <a:lumOff val="25000"/>
                  </a:schemeClr>
                </a:solidFill>
                <a:latin typeface="Times New Roman"/>
                <a:ea typeface="Times New Roman"/>
                <a:cs typeface="Times New Roman"/>
                <a:sym typeface="Times New Roman"/>
              </a:rPr>
              <a:t>Nén tập tin/thư mục</a:t>
            </a:r>
          </a:p>
        </p:txBody>
      </p:sp>
      <p:sp>
        <p:nvSpPr>
          <p:cNvPr id="5" name="Slide Number Placeholder 4">
            <a:extLst>
              <a:ext uri="{FF2B5EF4-FFF2-40B4-BE49-F238E27FC236}">
                <a16:creationId xmlns:a16="http://schemas.microsoft.com/office/drawing/2014/main" id="{9E7AC7F2-3139-4E47-B7E8-AEABC59EDE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t>16</a:t>
            </a:fld>
            <a:endParaRPr lang="vi"/>
          </a:p>
        </p:txBody>
      </p:sp>
    </p:spTree>
    <p:extLst>
      <p:ext uri="{BB962C8B-B14F-4D97-AF65-F5344CB8AC3E}">
        <p14:creationId xmlns:p14="http://schemas.microsoft.com/office/powerpoint/2010/main" val="32497941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sz="2800" b="0">
                <a:solidFill>
                  <a:schemeClr val="tx1">
                    <a:lumMod val="75000"/>
                  </a:schemeClr>
                </a:solidFill>
                <a:latin typeface="Times New Roman"/>
                <a:ea typeface="Times New Roman"/>
                <a:cs typeface="Times New Roman"/>
                <a:sym typeface="Times New Roman"/>
              </a:rPr>
              <a:t>Một số dạng câu hỏi trong bài thi </a:t>
            </a:r>
            <a:br>
              <a:rPr lang="vi" sz="2800" b="0">
                <a:solidFill>
                  <a:schemeClr val="tx1">
                    <a:lumMod val="75000"/>
                  </a:schemeClr>
                </a:solidFill>
                <a:latin typeface="Times New Roman"/>
                <a:ea typeface="Times New Roman"/>
                <a:cs typeface="Times New Roman"/>
                <a:sym typeface="Times New Roman"/>
              </a:rPr>
            </a:br>
            <a:r>
              <a:rPr lang="vi" sz="2800" b="0">
                <a:solidFill>
                  <a:schemeClr val="tx1">
                    <a:lumMod val="75000"/>
                  </a:schemeClr>
                </a:solidFill>
                <a:latin typeface="Times New Roman"/>
                <a:ea typeface="Times New Roman"/>
                <a:cs typeface="Times New Roman"/>
                <a:sym typeface="Times New Roman"/>
              </a:rPr>
              <a:t>Windows &amp; Internet</a:t>
            </a:r>
            <a:endParaRPr sz="2800">
              <a:solidFill>
                <a:schemeClr val="tx1">
                  <a:lumMod val="75000"/>
                </a:schemeClr>
              </a:solidFill>
              <a:latin typeface="Times New Roman"/>
              <a:ea typeface="Times New Roman"/>
              <a:cs typeface="Times New Roman"/>
              <a:sym typeface="Times New Roman"/>
            </a:endParaRPr>
          </a:p>
        </p:txBody>
      </p:sp>
      <p:sp>
        <p:nvSpPr>
          <p:cNvPr id="225" name="Google Shape;225;p15"/>
          <p:cNvSpPr txBox="1">
            <a:spLocks noGrp="1"/>
          </p:cNvSpPr>
          <p:nvPr>
            <p:ph type="body" idx="1"/>
          </p:nvPr>
        </p:nvSpPr>
        <p:spPr>
          <a:xfrm>
            <a:off x="729450" y="2383675"/>
            <a:ext cx="7688700" cy="226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Times New Roman"/>
              <a:buAutoNum type="arabicPeriod"/>
            </a:pPr>
            <a:r>
              <a:rPr lang="vi" sz="2400">
                <a:solidFill>
                  <a:schemeClr val="bg2">
                    <a:lumMod val="75000"/>
                    <a:lumOff val="25000"/>
                  </a:schemeClr>
                </a:solidFill>
                <a:latin typeface="Times New Roman"/>
                <a:ea typeface="Times New Roman"/>
                <a:cs typeface="Times New Roman"/>
                <a:sym typeface="Times New Roman"/>
              </a:rPr>
              <a:t>Tạo cây thư mục</a:t>
            </a:r>
            <a:endParaRPr sz="2400">
              <a:solidFill>
                <a:schemeClr val="bg2">
                  <a:lumMod val="75000"/>
                  <a:lumOff val="25000"/>
                </a:schemeClr>
              </a:solidFill>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AutoNum type="arabicPeriod"/>
            </a:pPr>
            <a:r>
              <a:rPr lang="vi" sz="2400">
                <a:solidFill>
                  <a:schemeClr val="bg2">
                    <a:lumMod val="75000"/>
                    <a:lumOff val="25000"/>
                  </a:schemeClr>
                </a:solidFill>
                <a:latin typeface="Times New Roman"/>
                <a:ea typeface="Times New Roman"/>
                <a:cs typeface="Times New Roman"/>
                <a:sym typeface="Times New Roman"/>
              </a:rPr>
              <a:t>Tìm kiếm tập tin</a:t>
            </a:r>
            <a:endParaRPr sz="2400">
              <a:solidFill>
                <a:schemeClr val="bg2">
                  <a:lumMod val="75000"/>
                  <a:lumOff val="25000"/>
                </a:schemeClr>
              </a:solidFill>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AutoNum type="arabicPeriod"/>
            </a:pPr>
            <a:r>
              <a:rPr lang="vi" sz="2400">
                <a:solidFill>
                  <a:schemeClr val="bg2">
                    <a:lumMod val="75000"/>
                    <a:lumOff val="25000"/>
                  </a:schemeClr>
                </a:solidFill>
                <a:latin typeface="Times New Roman"/>
                <a:ea typeface="Times New Roman"/>
                <a:cs typeface="Times New Roman"/>
                <a:sym typeface="Times New Roman"/>
              </a:rPr>
              <a:t>Tạo tập tin trả lời</a:t>
            </a:r>
            <a:endParaRPr sz="2400">
              <a:solidFill>
                <a:schemeClr val="bg2">
                  <a:lumMod val="75000"/>
                  <a:lumOff val="25000"/>
                </a:schemeClr>
              </a:solidFill>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AutoNum type="arabicPeriod"/>
            </a:pPr>
            <a:r>
              <a:rPr lang="vi" sz="2400">
                <a:solidFill>
                  <a:schemeClr val="bg2">
                    <a:lumMod val="75000"/>
                    <a:lumOff val="25000"/>
                  </a:schemeClr>
                </a:solidFill>
                <a:latin typeface="Times New Roman"/>
                <a:ea typeface="Times New Roman"/>
                <a:cs typeface="Times New Roman"/>
                <a:sym typeface="Times New Roman"/>
              </a:rPr>
              <a:t>Tạo shortcut (lối tắt)</a:t>
            </a:r>
            <a:endParaRPr sz="2400">
              <a:solidFill>
                <a:schemeClr val="bg2">
                  <a:lumMod val="75000"/>
                  <a:lumOff val="25000"/>
                </a:schemeClr>
              </a:solidFill>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AutoNum type="arabicPeriod"/>
            </a:pPr>
            <a:r>
              <a:rPr lang="vi" sz="2400">
                <a:solidFill>
                  <a:schemeClr val="bg2">
                    <a:lumMod val="75000"/>
                    <a:lumOff val="25000"/>
                  </a:schemeClr>
                </a:solidFill>
                <a:latin typeface="Times New Roman"/>
                <a:ea typeface="Times New Roman"/>
                <a:cs typeface="Times New Roman"/>
                <a:sym typeface="Times New Roman"/>
              </a:rPr>
              <a:t>Nén tập tin/thư mục</a:t>
            </a:r>
            <a:endParaRPr sz="2400">
              <a:solidFill>
                <a:schemeClr val="bg2">
                  <a:lumMod val="75000"/>
                  <a:lumOff val="25000"/>
                </a:schemeClr>
              </a:solidFill>
              <a:latin typeface="Times New Roman"/>
              <a:ea typeface="Times New Roman"/>
              <a:cs typeface="Times New Roman"/>
              <a:sym typeface="Times New Roman"/>
            </a:endParaRPr>
          </a:p>
        </p:txBody>
      </p:sp>
      <p:sp>
        <p:nvSpPr>
          <p:cNvPr id="226" name="Google Shape;226;p1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vi"/>
              <a:t>2</a:t>
            </a:fl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animEffect transition="in" filter="barn(outHorizontal)">
                                      <p:cBhvr>
                                        <p:cTn id="7" dur="500"/>
                                        <p:tgtEl>
                                          <p:spTgt spid="2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225">
                                            <p:txEl>
                                              <p:pRg st="1" end="1"/>
                                            </p:txEl>
                                          </p:spTgt>
                                        </p:tgtEl>
                                        <p:attrNameLst>
                                          <p:attrName>style.visibility</p:attrName>
                                        </p:attrNameLst>
                                      </p:cBhvr>
                                      <p:to>
                                        <p:strVal val="visible"/>
                                      </p:to>
                                    </p:set>
                                    <p:animEffect transition="in" filter="barn(outHorizontal)">
                                      <p:cBhvr>
                                        <p:cTn id="12" dur="500"/>
                                        <p:tgtEl>
                                          <p:spTgt spid="2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225">
                                            <p:txEl>
                                              <p:pRg st="2" end="2"/>
                                            </p:txEl>
                                          </p:spTgt>
                                        </p:tgtEl>
                                        <p:attrNameLst>
                                          <p:attrName>style.visibility</p:attrName>
                                        </p:attrNameLst>
                                      </p:cBhvr>
                                      <p:to>
                                        <p:strVal val="visible"/>
                                      </p:to>
                                    </p:set>
                                    <p:animEffect transition="in" filter="barn(outHorizontal)">
                                      <p:cBhvr>
                                        <p:cTn id="17" dur="500"/>
                                        <p:tgtEl>
                                          <p:spTgt spid="2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225">
                                            <p:txEl>
                                              <p:pRg st="3" end="3"/>
                                            </p:txEl>
                                          </p:spTgt>
                                        </p:tgtEl>
                                        <p:attrNameLst>
                                          <p:attrName>style.visibility</p:attrName>
                                        </p:attrNameLst>
                                      </p:cBhvr>
                                      <p:to>
                                        <p:strVal val="visible"/>
                                      </p:to>
                                    </p:set>
                                    <p:animEffect transition="in" filter="barn(outHorizontal)">
                                      <p:cBhvr>
                                        <p:cTn id="22" dur="500"/>
                                        <p:tgtEl>
                                          <p:spTgt spid="2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225">
                                            <p:txEl>
                                              <p:pRg st="4" end="4"/>
                                            </p:txEl>
                                          </p:spTgt>
                                        </p:tgtEl>
                                        <p:attrNameLst>
                                          <p:attrName>style.visibility</p:attrName>
                                        </p:attrNameLst>
                                      </p:cBhvr>
                                      <p:to>
                                        <p:strVal val="visible"/>
                                      </p:to>
                                    </p:set>
                                    <p:animEffect transition="in" filter="barn(outHorizontal)">
                                      <p:cBhvr>
                                        <p:cTn id="27" dur="500"/>
                                        <p:tgtEl>
                                          <p:spTgt spid="2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latin typeface="Times New Roman"/>
                <a:ea typeface="Times New Roman"/>
                <a:cs typeface="Times New Roman"/>
                <a:sym typeface="Times New Roman"/>
              </a:rPr>
              <a:t>1. Tạo cây thư mục</a:t>
            </a:r>
            <a:endParaRPr>
              <a:latin typeface="Times New Roman"/>
              <a:ea typeface="Times New Roman"/>
              <a:cs typeface="Times New Roman"/>
              <a:sym typeface="Times New Roman"/>
            </a:endParaRPr>
          </a:p>
        </p:txBody>
      </p:sp>
      <p:sp>
        <p:nvSpPr>
          <p:cNvPr id="232" name="Google Shape;232;p16"/>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sz="1800" b="1" i="1">
                <a:solidFill>
                  <a:schemeClr val="dk1"/>
                </a:solidFill>
                <a:latin typeface="Times New Roman"/>
                <a:ea typeface="Times New Roman"/>
                <a:cs typeface="Times New Roman"/>
                <a:sym typeface="Times New Roman"/>
              </a:rPr>
              <a:t>Dạng 1: Tạo cây thư mục theo mẫu</a:t>
            </a:r>
            <a:endParaRPr sz="1800" b="1" i="1">
              <a:solidFill>
                <a:schemeClr val="dk1"/>
              </a:solidFill>
              <a:latin typeface="Times New Roman"/>
              <a:ea typeface="Times New Roman"/>
              <a:cs typeface="Times New Roman"/>
              <a:sym typeface="Times New Roman"/>
            </a:endParaRPr>
          </a:p>
          <a:p>
            <a:pPr marL="0" lvl="0" indent="0" algn="l" rtl="0">
              <a:spcBef>
                <a:spcPts val="1600"/>
              </a:spcBef>
              <a:spcAft>
                <a:spcPts val="1600"/>
              </a:spcAft>
              <a:buNone/>
            </a:pPr>
            <a:r>
              <a:rPr lang="vi" sz="1800">
                <a:solidFill>
                  <a:schemeClr val="bg2">
                    <a:lumMod val="90000"/>
                    <a:lumOff val="10000"/>
                  </a:schemeClr>
                </a:solidFill>
                <a:latin typeface="Times New Roman"/>
                <a:ea typeface="Times New Roman"/>
                <a:cs typeface="Times New Roman"/>
                <a:sym typeface="Times New Roman"/>
              </a:rPr>
              <a:t>Trên ổ đĩa </a:t>
            </a:r>
            <a:r>
              <a:rPr lang="vi" sz="1800" b="1">
                <a:solidFill>
                  <a:schemeClr val="bg2">
                    <a:lumMod val="90000"/>
                    <a:lumOff val="10000"/>
                  </a:schemeClr>
                </a:solidFill>
                <a:latin typeface="Times New Roman"/>
                <a:ea typeface="Times New Roman"/>
                <a:cs typeface="Times New Roman"/>
                <a:sym typeface="Times New Roman"/>
              </a:rPr>
              <a:t>Z:</a:t>
            </a:r>
            <a:r>
              <a:rPr lang="vi" sz="1800">
                <a:solidFill>
                  <a:schemeClr val="bg2">
                    <a:lumMod val="90000"/>
                    <a:lumOff val="10000"/>
                  </a:schemeClr>
                </a:solidFill>
                <a:latin typeface="Times New Roman"/>
                <a:ea typeface="Times New Roman"/>
                <a:cs typeface="Times New Roman"/>
                <a:sym typeface="Times New Roman"/>
              </a:rPr>
              <a:t>, thí sinh hãy tạo cây thư mục như hình bên</a:t>
            </a:r>
            <a:r>
              <a:rPr lang="en-GB" sz="1800">
                <a:solidFill>
                  <a:schemeClr val="bg2">
                    <a:lumMod val="90000"/>
                    <a:lumOff val="10000"/>
                  </a:schemeClr>
                </a:solidFill>
                <a:latin typeface="Times New Roman"/>
                <a:ea typeface="Times New Roman"/>
                <a:cs typeface="Times New Roman"/>
                <a:sym typeface="Times New Roman"/>
              </a:rPr>
              <a:t>.</a:t>
            </a:r>
            <a:endParaRPr sz="1800">
              <a:solidFill>
                <a:schemeClr val="bg2">
                  <a:lumMod val="90000"/>
                  <a:lumOff val="10000"/>
                </a:schemeClr>
              </a:solidFill>
              <a:latin typeface="Times New Roman"/>
              <a:ea typeface="Times New Roman"/>
              <a:cs typeface="Times New Roman"/>
              <a:sym typeface="Times New Roman"/>
            </a:endParaRPr>
          </a:p>
        </p:txBody>
      </p:sp>
      <p:sp>
        <p:nvSpPr>
          <p:cNvPr id="233" name="Google Shape;233;p16"/>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sz="1400">
              <a:latin typeface="Times New Roman"/>
              <a:ea typeface="Times New Roman"/>
              <a:cs typeface="Times New Roman"/>
              <a:sym typeface="Times New Roman"/>
            </a:endParaRPr>
          </a:p>
        </p:txBody>
      </p:sp>
      <p:sp>
        <p:nvSpPr>
          <p:cNvPr id="235" name="Google Shape;235;p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vi"/>
              <a:t>3</a:t>
            </a:fld>
            <a:endParaRPr/>
          </a:p>
        </p:txBody>
      </p:sp>
      <p:pic>
        <p:nvPicPr>
          <p:cNvPr id="3" name="Picture 2" descr="A picture containing table&#10;&#10;Description automatically generated">
            <a:extLst>
              <a:ext uri="{FF2B5EF4-FFF2-40B4-BE49-F238E27FC236}">
                <a16:creationId xmlns:a16="http://schemas.microsoft.com/office/drawing/2014/main" id="{94D9DB4F-C0BE-428E-B34E-64B065407232}"/>
              </a:ext>
            </a:extLst>
          </p:cNvPr>
          <p:cNvPicPr>
            <a:picLocks noChangeAspect="1"/>
          </p:cNvPicPr>
          <p:nvPr/>
        </p:nvPicPr>
        <p:blipFill>
          <a:blip r:embed="rId3"/>
          <a:stretch>
            <a:fillRect/>
          </a:stretch>
        </p:blipFill>
        <p:spPr>
          <a:xfrm>
            <a:off x="4640377" y="2719754"/>
            <a:ext cx="1467066" cy="16202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2">
                                            <p:txEl>
                                              <p:pRg st="0" end="0"/>
                                            </p:txEl>
                                          </p:spTgt>
                                        </p:tgtEl>
                                        <p:attrNameLst>
                                          <p:attrName>style.visibility</p:attrName>
                                        </p:attrNameLst>
                                      </p:cBhvr>
                                      <p:to>
                                        <p:strVal val="visible"/>
                                      </p:to>
                                    </p:set>
                                    <p:animEffect transition="in" filter="fade">
                                      <p:cBhvr>
                                        <p:cTn id="7" dur="500"/>
                                        <p:tgtEl>
                                          <p:spTgt spid="232">
                                            <p:txEl>
                                              <p:pRg st="0" end="0"/>
                                            </p:txEl>
                                          </p:spTgt>
                                        </p:tgtEl>
                                      </p:cBhvr>
                                    </p:animEffect>
                                    <p:anim calcmode="lin" valueType="num">
                                      <p:cBhvr>
                                        <p:cTn id="8" dur="500" fill="hold"/>
                                        <p:tgtEl>
                                          <p:spTgt spid="23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32">
                                            <p:txEl>
                                              <p:pRg st="1" end="1"/>
                                            </p:txEl>
                                          </p:spTgt>
                                        </p:tgtEl>
                                        <p:attrNameLst>
                                          <p:attrName>style.visibility</p:attrName>
                                        </p:attrNameLst>
                                      </p:cBhvr>
                                      <p:to>
                                        <p:strVal val="visible"/>
                                      </p:to>
                                    </p:set>
                                    <p:animEffect transition="in" filter="wipe(up)">
                                      <p:cBhvr>
                                        <p:cTn id="14" dur="500"/>
                                        <p:tgtEl>
                                          <p:spTgt spid="232">
                                            <p:txEl>
                                              <p:pRg st="1" end="1"/>
                                            </p:txEl>
                                          </p:spTgt>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latin typeface="Times New Roman"/>
                <a:ea typeface="Times New Roman"/>
                <a:cs typeface="Times New Roman"/>
                <a:sym typeface="Times New Roman"/>
              </a:rPr>
              <a:t>1. Tạo cây thư mục</a:t>
            </a:r>
            <a:endParaRPr>
              <a:latin typeface="Times New Roman"/>
              <a:ea typeface="Times New Roman"/>
              <a:cs typeface="Times New Roman"/>
              <a:sym typeface="Times New Roman"/>
            </a:endParaRPr>
          </a:p>
        </p:txBody>
      </p:sp>
      <p:sp>
        <p:nvSpPr>
          <p:cNvPr id="235" name="Google Shape;235;p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vi"/>
              <a:t>4</a:t>
            </a:fld>
            <a:endParaRPr/>
          </a:p>
        </p:txBody>
      </p:sp>
      <p:graphicFrame>
        <p:nvGraphicFramePr>
          <p:cNvPr id="2" name="Table 3">
            <a:extLst>
              <a:ext uri="{FF2B5EF4-FFF2-40B4-BE49-F238E27FC236}">
                <a16:creationId xmlns:a16="http://schemas.microsoft.com/office/drawing/2014/main" id="{C95AA0D5-3A2B-4808-A1CE-BD0A19A4F959}"/>
              </a:ext>
            </a:extLst>
          </p:cNvPr>
          <p:cNvGraphicFramePr>
            <a:graphicFrameLocks noGrp="1"/>
          </p:cNvGraphicFramePr>
          <p:nvPr>
            <p:extLst>
              <p:ext uri="{D42A27DB-BD31-4B8C-83A1-F6EECF244321}">
                <p14:modId xmlns:p14="http://schemas.microsoft.com/office/powerpoint/2010/main" val="606815040"/>
              </p:ext>
            </p:extLst>
          </p:nvPr>
        </p:nvGraphicFramePr>
        <p:xfrm>
          <a:off x="729325" y="2166252"/>
          <a:ext cx="6096000" cy="2595880"/>
        </p:xfrm>
        <a:graphic>
          <a:graphicData uri="http://schemas.openxmlformats.org/drawingml/2006/table">
            <a:tbl>
              <a:tblPr firstRow="1" bandRow="1">
                <a:tableStyleId>{5202B0CA-FC54-4496-8BCA-5EF66A818D29}</a:tableStyleId>
              </a:tblPr>
              <a:tblGrid>
                <a:gridCol w="767787">
                  <a:extLst>
                    <a:ext uri="{9D8B030D-6E8A-4147-A177-3AD203B41FA5}">
                      <a16:colId xmlns:a16="http://schemas.microsoft.com/office/drawing/2014/main" val="3241350773"/>
                    </a:ext>
                  </a:extLst>
                </a:gridCol>
                <a:gridCol w="2125764">
                  <a:extLst>
                    <a:ext uri="{9D8B030D-6E8A-4147-A177-3AD203B41FA5}">
                      <a16:colId xmlns:a16="http://schemas.microsoft.com/office/drawing/2014/main" val="3305383786"/>
                    </a:ext>
                  </a:extLst>
                </a:gridCol>
                <a:gridCol w="3202449">
                  <a:extLst>
                    <a:ext uri="{9D8B030D-6E8A-4147-A177-3AD203B41FA5}">
                      <a16:colId xmlns:a16="http://schemas.microsoft.com/office/drawing/2014/main" val="4086837993"/>
                    </a:ext>
                  </a:extLst>
                </a:gridCol>
              </a:tblGrid>
              <a:tr h="370840">
                <a:tc>
                  <a:txBody>
                    <a:bodyPr/>
                    <a:lstStyle/>
                    <a:p>
                      <a:r>
                        <a:rPr lang="en-US"/>
                        <a:t>STT</a:t>
                      </a:r>
                      <a:endParaRPr lang="en-GB"/>
                    </a:p>
                  </a:txBody>
                  <a:tcPr/>
                </a:tc>
                <a:tc>
                  <a:txBody>
                    <a:bodyPr/>
                    <a:lstStyle/>
                    <a:p>
                      <a:r>
                        <a:rPr lang="en-US"/>
                        <a:t>Tổ hợp phím tắt</a:t>
                      </a:r>
                      <a:endParaRPr lang="en-GB"/>
                    </a:p>
                  </a:txBody>
                  <a:tcPr/>
                </a:tc>
                <a:tc>
                  <a:txBody>
                    <a:bodyPr/>
                    <a:lstStyle/>
                    <a:p>
                      <a:r>
                        <a:rPr lang="en-US"/>
                        <a:t>Diễn giải</a:t>
                      </a:r>
                      <a:endParaRPr lang="en-GB"/>
                    </a:p>
                  </a:txBody>
                  <a:tcPr/>
                </a:tc>
                <a:extLst>
                  <a:ext uri="{0D108BD9-81ED-4DB2-BD59-A6C34878D82A}">
                    <a16:rowId xmlns:a16="http://schemas.microsoft.com/office/drawing/2014/main" val="1422834450"/>
                  </a:ext>
                </a:extLst>
              </a:tr>
              <a:tr h="370840">
                <a:tc>
                  <a:txBody>
                    <a:bodyPr/>
                    <a:lstStyle/>
                    <a:p>
                      <a:r>
                        <a:rPr lang="en-US"/>
                        <a:t>1</a:t>
                      </a:r>
                      <a:endParaRPr lang="en-GB"/>
                    </a:p>
                  </a:txBody>
                  <a:tcPr/>
                </a:tc>
                <a:tc>
                  <a:txBody>
                    <a:bodyPr/>
                    <a:lstStyle/>
                    <a:p>
                      <a:r>
                        <a:rPr lang="en-US" b="1"/>
                        <a:t>CTRL + SHIFT + N</a:t>
                      </a:r>
                      <a:endParaRPr lang="en-GB" b="1"/>
                    </a:p>
                  </a:txBody>
                  <a:tcPr/>
                </a:tc>
                <a:tc>
                  <a:txBody>
                    <a:bodyPr/>
                    <a:lstStyle/>
                    <a:p>
                      <a:r>
                        <a:rPr lang="en-US"/>
                        <a:t>Tạo một thư mục mới</a:t>
                      </a:r>
                      <a:endParaRPr lang="en-GB"/>
                    </a:p>
                  </a:txBody>
                  <a:tcPr/>
                </a:tc>
                <a:extLst>
                  <a:ext uri="{0D108BD9-81ED-4DB2-BD59-A6C34878D82A}">
                    <a16:rowId xmlns:a16="http://schemas.microsoft.com/office/drawing/2014/main" val="206342481"/>
                  </a:ext>
                </a:extLst>
              </a:tr>
              <a:tr h="370840">
                <a:tc>
                  <a:txBody>
                    <a:bodyPr/>
                    <a:lstStyle/>
                    <a:p>
                      <a:r>
                        <a:rPr lang="en-US"/>
                        <a:t>2</a:t>
                      </a:r>
                      <a:endParaRPr lang="en-GB"/>
                    </a:p>
                  </a:txBody>
                  <a:tcPr/>
                </a:tc>
                <a:tc>
                  <a:txBody>
                    <a:bodyPr/>
                    <a:lstStyle/>
                    <a:p>
                      <a:r>
                        <a:rPr lang="en-US" b="1"/>
                        <a:t>CTRL + C</a:t>
                      </a:r>
                      <a:endParaRPr lang="en-GB" b="1"/>
                    </a:p>
                  </a:txBody>
                  <a:tcPr/>
                </a:tc>
                <a:tc>
                  <a:txBody>
                    <a:bodyPr/>
                    <a:lstStyle/>
                    <a:p>
                      <a:r>
                        <a:rPr lang="en-US"/>
                        <a:t>Sao chép đối tượng</a:t>
                      </a:r>
                      <a:endParaRPr lang="en-GB"/>
                    </a:p>
                  </a:txBody>
                  <a:tcPr/>
                </a:tc>
                <a:extLst>
                  <a:ext uri="{0D108BD9-81ED-4DB2-BD59-A6C34878D82A}">
                    <a16:rowId xmlns:a16="http://schemas.microsoft.com/office/drawing/2014/main" val="3747826292"/>
                  </a:ext>
                </a:extLst>
              </a:tr>
              <a:tr h="370840">
                <a:tc>
                  <a:txBody>
                    <a:bodyPr/>
                    <a:lstStyle/>
                    <a:p>
                      <a:r>
                        <a:rPr lang="en-US"/>
                        <a:t>3</a:t>
                      </a:r>
                      <a:endParaRPr lang="en-GB"/>
                    </a:p>
                  </a:txBody>
                  <a:tcPr/>
                </a:tc>
                <a:tc>
                  <a:txBody>
                    <a:bodyPr/>
                    <a:lstStyle/>
                    <a:p>
                      <a:r>
                        <a:rPr lang="en-US" b="1"/>
                        <a:t>CTRL + X</a:t>
                      </a:r>
                      <a:endParaRPr lang="en-GB" b="1"/>
                    </a:p>
                  </a:txBody>
                  <a:tcPr/>
                </a:tc>
                <a:tc>
                  <a:txBody>
                    <a:bodyPr/>
                    <a:lstStyle/>
                    <a:p>
                      <a:r>
                        <a:rPr lang="en-US"/>
                        <a:t>Cắt (di chuyển) đối tượng</a:t>
                      </a:r>
                      <a:endParaRPr lang="en-GB"/>
                    </a:p>
                  </a:txBody>
                  <a:tcPr/>
                </a:tc>
                <a:extLst>
                  <a:ext uri="{0D108BD9-81ED-4DB2-BD59-A6C34878D82A}">
                    <a16:rowId xmlns:a16="http://schemas.microsoft.com/office/drawing/2014/main" val="3815632048"/>
                  </a:ext>
                </a:extLst>
              </a:tr>
              <a:tr h="370840">
                <a:tc>
                  <a:txBody>
                    <a:bodyPr/>
                    <a:lstStyle/>
                    <a:p>
                      <a:r>
                        <a:rPr lang="en-US"/>
                        <a:t>4</a:t>
                      </a:r>
                      <a:endParaRPr lang="en-GB"/>
                    </a:p>
                  </a:txBody>
                  <a:tcPr/>
                </a:tc>
                <a:tc>
                  <a:txBody>
                    <a:bodyPr/>
                    <a:lstStyle/>
                    <a:p>
                      <a:r>
                        <a:rPr lang="en-US" b="1"/>
                        <a:t>CTRL + V</a:t>
                      </a:r>
                      <a:endParaRPr lang="en-GB" b="1"/>
                    </a:p>
                  </a:txBody>
                  <a:tcPr/>
                </a:tc>
                <a:tc>
                  <a:txBody>
                    <a:bodyPr/>
                    <a:lstStyle/>
                    <a:p>
                      <a:r>
                        <a:rPr lang="en-US"/>
                        <a:t>Dán đối tượng</a:t>
                      </a:r>
                      <a:endParaRPr lang="en-GB"/>
                    </a:p>
                  </a:txBody>
                  <a:tcPr/>
                </a:tc>
                <a:extLst>
                  <a:ext uri="{0D108BD9-81ED-4DB2-BD59-A6C34878D82A}">
                    <a16:rowId xmlns:a16="http://schemas.microsoft.com/office/drawing/2014/main" val="2043872227"/>
                  </a:ext>
                </a:extLst>
              </a:tr>
              <a:tr h="370840">
                <a:tc>
                  <a:txBody>
                    <a:bodyPr/>
                    <a:lstStyle/>
                    <a:p>
                      <a:r>
                        <a:rPr lang="en-US"/>
                        <a:t>5</a:t>
                      </a:r>
                      <a:endParaRPr lang="en-GB"/>
                    </a:p>
                  </a:txBody>
                  <a:tcPr/>
                </a:tc>
                <a:tc>
                  <a:txBody>
                    <a:bodyPr/>
                    <a:lstStyle/>
                    <a:p>
                      <a:r>
                        <a:rPr lang="en-US" b="1"/>
                        <a:t>F2</a:t>
                      </a:r>
                      <a:endParaRPr lang="en-GB" b="1"/>
                    </a:p>
                  </a:txBody>
                  <a:tcPr/>
                </a:tc>
                <a:tc>
                  <a:txBody>
                    <a:bodyPr/>
                    <a:lstStyle/>
                    <a:p>
                      <a:r>
                        <a:rPr lang="en-US"/>
                        <a:t>Đổi tên tập tin/ thư mục</a:t>
                      </a:r>
                      <a:endParaRPr lang="en-GB"/>
                    </a:p>
                  </a:txBody>
                  <a:tcPr/>
                </a:tc>
                <a:extLst>
                  <a:ext uri="{0D108BD9-81ED-4DB2-BD59-A6C34878D82A}">
                    <a16:rowId xmlns:a16="http://schemas.microsoft.com/office/drawing/2014/main" val="1861659406"/>
                  </a:ext>
                </a:extLst>
              </a:tr>
              <a:tr h="370840">
                <a:tc>
                  <a:txBody>
                    <a:bodyPr/>
                    <a:lstStyle/>
                    <a:p>
                      <a:r>
                        <a:rPr lang="en-US"/>
                        <a:t>6</a:t>
                      </a:r>
                      <a:endParaRPr lang="en-GB"/>
                    </a:p>
                  </a:txBody>
                  <a:tcPr/>
                </a:tc>
                <a:tc>
                  <a:txBody>
                    <a:bodyPr/>
                    <a:lstStyle/>
                    <a:p>
                      <a:r>
                        <a:rPr lang="en-US" b="1"/>
                        <a:t>DELETE</a:t>
                      </a:r>
                      <a:endParaRPr lang="en-GB" b="1"/>
                    </a:p>
                  </a:txBody>
                  <a:tcPr/>
                </a:tc>
                <a:tc>
                  <a:txBody>
                    <a:bodyPr/>
                    <a:lstStyle/>
                    <a:p>
                      <a:r>
                        <a:rPr lang="en-US"/>
                        <a:t>Xóa tập tin/ thư mục</a:t>
                      </a:r>
                      <a:endParaRPr lang="en-GB"/>
                    </a:p>
                  </a:txBody>
                  <a:tcPr/>
                </a:tc>
                <a:extLst>
                  <a:ext uri="{0D108BD9-81ED-4DB2-BD59-A6C34878D82A}">
                    <a16:rowId xmlns:a16="http://schemas.microsoft.com/office/drawing/2014/main" val="1205336189"/>
                  </a:ext>
                </a:extLst>
              </a:tr>
            </a:tbl>
          </a:graphicData>
        </a:graphic>
      </p:graphicFrame>
    </p:spTree>
    <p:extLst>
      <p:ext uri="{BB962C8B-B14F-4D97-AF65-F5344CB8AC3E}">
        <p14:creationId xmlns:p14="http://schemas.microsoft.com/office/powerpoint/2010/main" val="64929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7"/>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latin typeface="Times New Roman"/>
                <a:ea typeface="Times New Roman"/>
                <a:cs typeface="Times New Roman"/>
                <a:sym typeface="Times New Roman"/>
              </a:rPr>
              <a:t>1. Tạo cây thư mục</a:t>
            </a:r>
            <a:endParaRPr>
              <a:latin typeface="Times New Roman"/>
              <a:ea typeface="Times New Roman"/>
              <a:cs typeface="Times New Roman"/>
              <a:sym typeface="Times New Roman"/>
            </a:endParaRPr>
          </a:p>
        </p:txBody>
      </p:sp>
      <p:sp>
        <p:nvSpPr>
          <p:cNvPr id="241" name="Google Shape;241;p17"/>
          <p:cNvSpPr txBox="1">
            <a:spLocks noGrp="1"/>
          </p:cNvSpPr>
          <p:nvPr>
            <p:ph type="body" idx="1"/>
          </p:nvPr>
        </p:nvSpPr>
        <p:spPr>
          <a:xfrm>
            <a:off x="729324" y="2078875"/>
            <a:ext cx="4395831"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sz="1800" b="1" i="1">
                <a:solidFill>
                  <a:schemeClr val="dk1"/>
                </a:solidFill>
                <a:latin typeface="Times New Roman"/>
                <a:ea typeface="Times New Roman"/>
                <a:cs typeface="Times New Roman"/>
                <a:sym typeface="Times New Roman"/>
              </a:rPr>
              <a:t>Dạng 2: Tạo cây thư mục theo mô tả</a:t>
            </a:r>
            <a:endParaRPr sz="1800" b="1" i="1">
              <a:solidFill>
                <a:schemeClr val="dk1"/>
              </a:solidFill>
              <a:latin typeface="Times New Roman"/>
              <a:ea typeface="Times New Roman"/>
              <a:cs typeface="Times New Roman"/>
              <a:sym typeface="Times New Roman"/>
            </a:endParaRPr>
          </a:p>
          <a:p>
            <a:pPr marL="0" lvl="0" indent="0" algn="just" rtl="0">
              <a:spcBef>
                <a:spcPts val="1600"/>
              </a:spcBef>
              <a:spcAft>
                <a:spcPts val="1600"/>
              </a:spcAft>
              <a:buNone/>
            </a:pPr>
            <a:r>
              <a:rPr lang="vi" sz="1600">
                <a:solidFill>
                  <a:schemeClr val="bg2">
                    <a:lumMod val="90000"/>
                    <a:lumOff val="10000"/>
                  </a:schemeClr>
                </a:solidFill>
                <a:latin typeface="Times New Roman"/>
                <a:ea typeface="Times New Roman"/>
                <a:cs typeface="Times New Roman"/>
                <a:sym typeface="Times New Roman"/>
              </a:rPr>
              <a:t>Một sinh viên cần quản lý các loại tài liệu: </a:t>
            </a:r>
            <a:r>
              <a:rPr lang="vi" sz="1600" b="1">
                <a:solidFill>
                  <a:schemeClr val="bg2">
                    <a:lumMod val="90000"/>
                    <a:lumOff val="10000"/>
                  </a:schemeClr>
                </a:solidFill>
                <a:latin typeface="Times New Roman"/>
                <a:ea typeface="Times New Roman"/>
                <a:cs typeface="Times New Roman"/>
                <a:sym typeface="Times New Roman"/>
              </a:rPr>
              <a:t>Bài giảng</a:t>
            </a:r>
            <a:r>
              <a:rPr lang="vi" sz="1600">
                <a:solidFill>
                  <a:schemeClr val="bg2">
                    <a:lumMod val="90000"/>
                    <a:lumOff val="10000"/>
                  </a:schemeClr>
                </a:solidFill>
                <a:latin typeface="Times New Roman"/>
                <a:ea typeface="Times New Roman"/>
                <a:cs typeface="Times New Roman"/>
                <a:sym typeface="Times New Roman"/>
              </a:rPr>
              <a:t>, </a:t>
            </a:r>
            <a:r>
              <a:rPr lang="vi" sz="1600" b="1">
                <a:solidFill>
                  <a:schemeClr val="bg2">
                    <a:lumMod val="90000"/>
                    <a:lumOff val="10000"/>
                  </a:schemeClr>
                </a:solidFill>
                <a:latin typeface="Times New Roman"/>
                <a:ea typeface="Times New Roman"/>
                <a:cs typeface="Times New Roman"/>
                <a:sym typeface="Times New Roman"/>
              </a:rPr>
              <a:t>Bài tập</a:t>
            </a:r>
            <a:r>
              <a:rPr lang="vi" sz="1600">
                <a:solidFill>
                  <a:schemeClr val="bg2">
                    <a:lumMod val="90000"/>
                    <a:lumOff val="10000"/>
                  </a:schemeClr>
                </a:solidFill>
                <a:latin typeface="Times New Roman"/>
                <a:ea typeface="Times New Roman"/>
                <a:cs typeface="Times New Roman"/>
                <a:sym typeface="Times New Roman"/>
              </a:rPr>
              <a:t>, </a:t>
            </a:r>
            <a:r>
              <a:rPr lang="vi" sz="1600" b="1">
                <a:solidFill>
                  <a:schemeClr val="bg2">
                    <a:lumMod val="90000"/>
                    <a:lumOff val="10000"/>
                  </a:schemeClr>
                </a:solidFill>
                <a:latin typeface="Times New Roman"/>
                <a:ea typeface="Times New Roman"/>
                <a:cs typeface="Times New Roman"/>
                <a:sym typeface="Times New Roman"/>
              </a:rPr>
              <a:t>Tài liệu tham khảo</a:t>
            </a:r>
            <a:r>
              <a:rPr lang="vi" sz="1600">
                <a:solidFill>
                  <a:schemeClr val="bg2">
                    <a:lumMod val="90000"/>
                    <a:lumOff val="10000"/>
                  </a:schemeClr>
                </a:solidFill>
                <a:latin typeface="Times New Roman"/>
                <a:ea typeface="Times New Roman"/>
                <a:cs typeface="Times New Roman"/>
                <a:sym typeface="Times New Roman"/>
              </a:rPr>
              <a:t>, </a:t>
            </a:r>
            <a:r>
              <a:rPr lang="vi" sz="1600" b="1">
                <a:solidFill>
                  <a:schemeClr val="bg2">
                    <a:lumMod val="90000"/>
                    <a:lumOff val="10000"/>
                  </a:schemeClr>
                </a:solidFill>
                <a:latin typeface="Times New Roman"/>
                <a:ea typeface="Times New Roman"/>
                <a:cs typeface="Times New Roman"/>
                <a:sym typeface="Times New Roman"/>
              </a:rPr>
              <a:t>Bài giảng Tin học đại cương</a:t>
            </a:r>
            <a:r>
              <a:rPr lang="vi" sz="1600">
                <a:solidFill>
                  <a:schemeClr val="bg2">
                    <a:lumMod val="90000"/>
                    <a:lumOff val="10000"/>
                  </a:schemeClr>
                </a:solidFill>
                <a:latin typeface="Times New Roman"/>
                <a:ea typeface="Times New Roman"/>
                <a:cs typeface="Times New Roman"/>
                <a:sym typeface="Times New Roman"/>
              </a:rPr>
              <a:t>, </a:t>
            </a:r>
            <a:r>
              <a:rPr lang="vi" sz="1600" b="1">
                <a:solidFill>
                  <a:schemeClr val="bg2">
                    <a:lumMod val="90000"/>
                    <a:lumOff val="10000"/>
                  </a:schemeClr>
                </a:solidFill>
                <a:latin typeface="Times New Roman"/>
                <a:ea typeface="Times New Roman"/>
                <a:cs typeface="Times New Roman"/>
                <a:sym typeface="Times New Roman"/>
              </a:rPr>
              <a:t>Bài tập Word</a:t>
            </a:r>
            <a:r>
              <a:rPr lang="vi" sz="1600">
                <a:solidFill>
                  <a:schemeClr val="bg2">
                    <a:lumMod val="90000"/>
                    <a:lumOff val="10000"/>
                  </a:schemeClr>
                </a:solidFill>
                <a:latin typeface="Times New Roman"/>
                <a:ea typeface="Times New Roman"/>
                <a:cs typeface="Times New Roman"/>
                <a:sym typeface="Times New Roman"/>
              </a:rPr>
              <a:t>, </a:t>
            </a:r>
            <a:r>
              <a:rPr lang="vi" sz="1600" b="1">
                <a:solidFill>
                  <a:schemeClr val="bg2">
                    <a:lumMod val="90000"/>
                    <a:lumOff val="10000"/>
                  </a:schemeClr>
                </a:solidFill>
                <a:latin typeface="Times New Roman"/>
                <a:ea typeface="Times New Roman"/>
                <a:cs typeface="Times New Roman"/>
                <a:sym typeface="Times New Roman"/>
              </a:rPr>
              <a:t>Bài tập Excel</a:t>
            </a:r>
            <a:r>
              <a:rPr lang="vi" sz="1600">
                <a:solidFill>
                  <a:schemeClr val="bg2">
                    <a:lumMod val="90000"/>
                    <a:lumOff val="10000"/>
                  </a:schemeClr>
                </a:solidFill>
                <a:latin typeface="Times New Roman"/>
                <a:ea typeface="Times New Roman"/>
                <a:cs typeface="Times New Roman"/>
                <a:sym typeface="Times New Roman"/>
              </a:rPr>
              <a:t> trên máy tính. Thí sinh hãy tạo cây thư mục sao cho phù hợp để tổ chức và lưu trữ những tài liệu trên. (Lưu ý: tên thư mục không gõ dấu </a:t>
            </a:r>
            <a:r>
              <a:rPr lang="en-GB" sz="1600">
                <a:solidFill>
                  <a:schemeClr val="bg2">
                    <a:lumMod val="90000"/>
                    <a:lumOff val="10000"/>
                  </a:schemeClr>
                </a:solidFill>
                <a:latin typeface="Times New Roman"/>
                <a:ea typeface="Times New Roman"/>
                <a:cs typeface="Times New Roman"/>
                <a:sym typeface="Times New Roman"/>
              </a:rPr>
              <a:t>t</a:t>
            </a:r>
            <a:r>
              <a:rPr lang="vi" sz="1600">
                <a:solidFill>
                  <a:schemeClr val="bg2">
                    <a:lumMod val="90000"/>
                    <a:lumOff val="10000"/>
                  </a:schemeClr>
                </a:solidFill>
                <a:latin typeface="Times New Roman"/>
                <a:ea typeface="Times New Roman"/>
                <a:cs typeface="Times New Roman"/>
                <a:sym typeface="Times New Roman"/>
              </a:rPr>
              <a:t>iếng Việt)</a:t>
            </a:r>
            <a:r>
              <a:rPr lang="en-GB" sz="1600">
                <a:solidFill>
                  <a:schemeClr val="bg2">
                    <a:lumMod val="90000"/>
                    <a:lumOff val="10000"/>
                  </a:schemeClr>
                </a:solidFill>
                <a:latin typeface="Times New Roman"/>
                <a:ea typeface="Times New Roman"/>
                <a:cs typeface="Times New Roman"/>
                <a:sym typeface="Times New Roman"/>
              </a:rPr>
              <a:t>.</a:t>
            </a:r>
            <a:endParaRPr sz="1600" b="1" i="1">
              <a:solidFill>
                <a:schemeClr val="bg2">
                  <a:lumMod val="90000"/>
                  <a:lumOff val="10000"/>
                </a:schemeClr>
              </a:solidFill>
              <a:latin typeface="Times New Roman"/>
              <a:ea typeface="Times New Roman"/>
              <a:cs typeface="Times New Roman"/>
              <a:sym typeface="Times New Roman"/>
            </a:endParaRPr>
          </a:p>
        </p:txBody>
      </p:sp>
      <p:sp>
        <p:nvSpPr>
          <p:cNvPr id="242" name="Google Shape;242;p17"/>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sz="1400">
              <a:latin typeface="Times New Roman"/>
              <a:ea typeface="Times New Roman"/>
              <a:cs typeface="Times New Roman"/>
              <a:sym typeface="Times New Roman"/>
            </a:endParaRPr>
          </a:p>
        </p:txBody>
      </p:sp>
      <p:pic>
        <p:nvPicPr>
          <p:cNvPr id="243" name="Google Shape;243;p17"/>
          <p:cNvPicPr preferRelativeResize="0"/>
          <p:nvPr/>
        </p:nvPicPr>
        <p:blipFill>
          <a:blip r:embed="rId3"/>
          <a:srcRect/>
          <a:stretch/>
        </p:blipFill>
        <p:spPr>
          <a:xfrm>
            <a:off x="5544900" y="2775000"/>
            <a:ext cx="1971675" cy="1410696"/>
          </a:xfrm>
          <a:prstGeom prst="rect">
            <a:avLst/>
          </a:prstGeom>
          <a:noFill/>
          <a:ln>
            <a:noFill/>
          </a:ln>
        </p:spPr>
      </p:pic>
      <p:sp>
        <p:nvSpPr>
          <p:cNvPr id="244" name="Google Shape;244;p1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vi"/>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animEffect transition="in" filter="fade">
                                      <p:cBhvr>
                                        <p:cTn id="7" dur="500"/>
                                        <p:tgtEl>
                                          <p:spTgt spid="241">
                                            <p:txEl>
                                              <p:pRg st="0" end="0"/>
                                            </p:txEl>
                                          </p:spTgt>
                                        </p:tgtEl>
                                      </p:cBhvr>
                                    </p:animEffect>
                                    <p:anim calcmode="lin" valueType="num">
                                      <p:cBhvr>
                                        <p:cTn id="8" dur="500" fill="hold"/>
                                        <p:tgtEl>
                                          <p:spTgt spid="24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41">
                                            <p:txEl>
                                              <p:pRg st="1" end="1"/>
                                            </p:txEl>
                                          </p:spTgt>
                                        </p:tgtEl>
                                        <p:attrNameLst>
                                          <p:attrName>style.visibility</p:attrName>
                                        </p:attrNameLst>
                                      </p:cBhvr>
                                      <p:to>
                                        <p:strVal val="visible"/>
                                      </p:to>
                                    </p:set>
                                    <p:animEffect transition="in" filter="wipe(up)">
                                      <p:cBhvr>
                                        <p:cTn id="14" dur="500"/>
                                        <p:tgtEl>
                                          <p:spTgt spid="24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43"/>
                                        </p:tgtEl>
                                        <p:attrNameLst>
                                          <p:attrName>style.visibility</p:attrName>
                                        </p:attrNameLst>
                                      </p:cBhvr>
                                      <p:to>
                                        <p:strVal val="visible"/>
                                      </p:to>
                                    </p:set>
                                    <p:animEffect transition="in" filter="randombar(horizontal)">
                                      <p:cBhvr>
                                        <p:cTn id="19"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8"/>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latin typeface="Times New Roman"/>
                <a:ea typeface="Times New Roman"/>
                <a:cs typeface="Times New Roman"/>
                <a:sym typeface="Times New Roman"/>
              </a:rPr>
              <a:t>2. Tìm kiếm tập tin</a:t>
            </a:r>
            <a:endParaRPr>
              <a:latin typeface="Times New Roman"/>
              <a:ea typeface="Times New Roman"/>
              <a:cs typeface="Times New Roman"/>
              <a:sym typeface="Times New Roman"/>
            </a:endParaRPr>
          </a:p>
        </p:txBody>
      </p:sp>
      <p:sp>
        <p:nvSpPr>
          <p:cNvPr id="250" name="Google Shape;250;p18"/>
          <p:cNvSpPr txBox="1">
            <a:spLocks noGrp="1"/>
          </p:cNvSpPr>
          <p:nvPr>
            <p:ph type="body" idx="1"/>
          </p:nvPr>
        </p:nvSpPr>
        <p:spPr>
          <a:xfrm>
            <a:off x="729324" y="2078875"/>
            <a:ext cx="4276429"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sz="1800" b="1" i="1">
                <a:solidFill>
                  <a:schemeClr val="dk1"/>
                </a:solidFill>
                <a:latin typeface="Times New Roman"/>
                <a:ea typeface="Times New Roman"/>
                <a:cs typeface="Times New Roman"/>
                <a:sym typeface="Times New Roman"/>
              </a:rPr>
              <a:t>Dạng 1: Tìm và sao chép kết quả tìm được</a:t>
            </a:r>
            <a:endParaRPr sz="1800" b="1" i="1">
              <a:solidFill>
                <a:schemeClr val="dk1"/>
              </a:solidFill>
              <a:latin typeface="Times New Roman"/>
              <a:ea typeface="Times New Roman"/>
              <a:cs typeface="Times New Roman"/>
              <a:sym typeface="Times New Roman"/>
            </a:endParaRPr>
          </a:p>
          <a:p>
            <a:pPr marL="0" lvl="0" indent="0" algn="l" rtl="0">
              <a:spcBef>
                <a:spcPts val="1600"/>
              </a:spcBef>
              <a:spcAft>
                <a:spcPts val="1600"/>
              </a:spcAft>
              <a:buNone/>
            </a:pPr>
            <a:r>
              <a:rPr lang="vi" sz="1800">
                <a:solidFill>
                  <a:schemeClr val="bg2">
                    <a:lumMod val="90000"/>
                    <a:lumOff val="10000"/>
                  </a:schemeClr>
                </a:solidFill>
                <a:latin typeface="Times New Roman"/>
                <a:ea typeface="Times New Roman"/>
                <a:cs typeface="Times New Roman"/>
                <a:sym typeface="Times New Roman"/>
              </a:rPr>
              <a:t>Thí sinh hãy tìm trên máy tính những tập tin có phần đuôi mở rộng </a:t>
            </a:r>
            <a:r>
              <a:rPr lang="vi" sz="1800" b="1">
                <a:solidFill>
                  <a:schemeClr val="bg2">
                    <a:lumMod val="90000"/>
                    <a:lumOff val="10000"/>
                  </a:schemeClr>
                </a:solidFill>
                <a:latin typeface="Times New Roman"/>
                <a:ea typeface="Times New Roman"/>
                <a:cs typeface="Times New Roman"/>
                <a:sym typeface="Times New Roman"/>
              </a:rPr>
              <a:t>.txt</a:t>
            </a:r>
            <a:r>
              <a:rPr lang="vi" sz="1800">
                <a:solidFill>
                  <a:schemeClr val="bg2">
                    <a:lumMod val="90000"/>
                    <a:lumOff val="10000"/>
                  </a:schemeClr>
                </a:solidFill>
                <a:latin typeface="Times New Roman"/>
                <a:ea typeface="Times New Roman"/>
                <a:cs typeface="Times New Roman"/>
                <a:sym typeface="Times New Roman"/>
              </a:rPr>
              <a:t> và có dung lượng nhỏ hơn </a:t>
            </a:r>
            <a:r>
              <a:rPr lang="vi" sz="1800" b="1">
                <a:solidFill>
                  <a:schemeClr val="bg2">
                    <a:lumMod val="90000"/>
                    <a:lumOff val="10000"/>
                  </a:schemeClr>
                </a:solidFill>
                <a:latin typeface="Times New Roman"/>
                <a:ea typeface="Times New Roman"/>
                <a:cs typeface="Times New Roman"/>
                <a:sym typeface="Times New Roman"/>
              </a:rPr>
              <a:t>100KB</a:t>
            </a:r>
            <a:r>
              <a:rPr lang="vi" sz="1800">
                <a:solidFill>
                  <a:schemeClr val="bg2">
                    <a:lumMod val="90000"/>
                    <a:lumOff val="10000"/>
                  </a:schemeClr>
                </a:solidFill>
                <a:latin typeface="Times New Roman"/>
                <a:ea typeface="Times New Roman"/>
                <a:cs typeface="Times New Roman"/>
                <a:sym typeface="Times New Roman"/>
              </a:rPr>
              <a:t>. Sau đó chép 2 tập tin bất kỳ vừa tìm được về ổ đĩa </a:t>
            </a:r>
            <a:r>
              <a:rPr lang="vi" sz="1800" b="1">
                <a:solidFill>
                  <a:schemeClr val="bg2">
                    <a:lumMod val="90000"/>
                    <a:lumOff val="10000"/>
                  </a:schemeClr>
                </a:solidFill>
                <a:latin typeface="Times New Roman"/>
                <a:ea typeface="Times New Roman"/>
                <a:cs typeface="Times New Roman"/>
                <a:sym typeface="Times New Roman"/>
              </a:rPr>
              <a:t>Z:</a:t>
            </a:r>
            <a:r>
              <a:rPr lang="en-GB" sz="1800">
                <a:solidFill>
                  <a:schemeClr val="bg2">
                    <a:lumMod val="90000"/>
                    <a:lumOff val="10000"/>
                  </a:schemeClr>
                </a:solidFill>
                <a:latin typeface="Times New Roman"/>
                <a:ea typeface="Times New Roman"/>
                <a:cs typeface="Times New Roman"/>
                <a:sym typeface="Times New Roman"/>
              </a:rPr>
              <a:t>.</a:t>
            </a:r>
            <a:endParaRPr sz="1800">
              <a:solidFill>
                <a:schemeClr val="bg2">
                  <a:lumMod val="90000"/>
                  <a:lumOff val="10000"/>
                </a:schemeClr>
              </a:solidFill>
              <a:latin typeface="Times New Roman"/>
              <a:ea typeface="Times New Roman"/>
              <a:cs typeface="Times New Roman"/>
              <a:sym typeface="Times New Roman"/>
            </a:endParaRPr>
          </a:p>
        </p:txBody>
      </p:sp>
      <p:sp>
        <p:nvSpPr>
          <p:cNvPr id="251" name="Google Shape;251;p18"/>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sz="1400">
              <a:latin typeface="Times New Roman"/>
              <a:ea typeface="Times New Roman"/>
              <a:cs typeface="Times New Roman"/>
              <a:sym typeface="Times New Roman"/>
            </a:endParaRPr>
          </a:p>
        </p:txBody>
      </p:sp>
      <p:pic>
        <p:nvPicPr>
          <p:cNvPr id="252" name="Google Shape;252;p18"/>
          <p:cNvPicPr preferRelativeResize="0"/>
          <p:nvPr/>
        </p:nvPicPr>
        <p:blipFill>
          <a:blip r:embed="rId3"/>
          <a:srcRect l="1461" r="1461"/>
          <a:stretch/>
        </p:blipFill>
        <p:spPr>
          <a:xfrm>
            <a:off x="5102301" y="2117498"/>
            <a:ext cx="3583725" cy="2207300"/>
          </a:xfrm>
          <a:prstGeom prst="rect">
            <a:avLst/>
          </a:prstGeom>
          <a:noFill/>
          <a:ln>
            <a:noFill/>
          </a:ln>
        </p:spPr>
      </p:pic>
      <p:sp>
        <p:nvSpPr>
          <p:cNvPr id="253" name="Google Shape;253;p1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vi"/>
              <a:t>6</a:t>
            </a:fld>
            <a:endParaRPr/>
          </a:p>
        </p:txBody>
      </p:sp>
      <p:sp>
        <p:nvSpPr>
          <p:cNvPr id="2" name="Rectangle 1">
            <a:extLst>
              <a:ext uri="{FF2B5EF4-FFF2-40B4-BE49-F238E27FC236}">
                <a16:creationId xmlns:a16="http://schemas.microsoft.com/office/drawing/2014/main" id="{B112B9B1-DEDD-415C-93B9-463F35318CA1}"/>
              </a:ext>
            </a:extLst>
          </p:cNvPr>
          <p:cNvSpPr/>
          <p:nvPr/>
        </p:nvSpPr>
        <p:spPr>
          <a:xfrm>
            <a:off x="6567094" y="3064060"/>
            <a:ext cx="1099797" cy="230125"/>
          </a:xfrm>
          <a:prstGeom prst="rect">
            <a:avLst/>
          </a:prstGeom>
          <a:noFill/>
          <a:ln w="28575"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Effect transition="in" filter="fade">
                                      <p:cBhvr>
                                        <p:cTn id="7" dur="500"/>
                                        <p:tgtEl>
                                          <p:spTgt spid="250">
                                            <p:txEl>
                                              <p:pRg st="0" end="0"/>
                                            </p:txEl>
                                          </p:spTgt>
                                        </p:tgtEl>
                                      </p:cBhvr>
                                    </p:animEffect>
                                    <p:anim calcmode="lin" valueType="num">
                                      <p:cBhvr>
                                        <p:cTn id="8" dur="500" fill="hold"/>
                                        <p:tgtEl>
                                          <p:spTgt spid="25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50">
                                            <p:txEl>
                                              <p:pRg st="1" end="1"/>
                                            </p:txEl>
                                          </p:spTgt>
                                        </p:tgtEl>
                                        <p:attrNameLst>
                                          <p:attrName>style.visibility</p:attrName>
                                        </p:attrNameLst>
                                      </p:cBhvr>
                                      <p:to>
                                        <p:strVal val="visible"/>
                                      </p:to>
                                    </p:set>
                                    <p:animEffect transition="in" filter="wipe(up)">
                                      <p:cBhvr>
                                        <p:cTn id="14" dur="500"/>
                                        <p:tgtEl>
                                          <p:spTgt spid="25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2"/>
                                        </p:tgtEl>
                                        <p:attrNameLst>
                                          <p:attrName>style.visibility</p:attrName>
                                        </p:attrNameLst>
                                      </p:cBhvr>
                                      <p:to>
                                        <p:strVal val="visible"/>
                                      </p:to>
                                    </p:set>
                                    <p:animEffect transition="in" filter="fade">
                                      <p:cBhvr>
                                        <p:cTn id="19" dur="1000"/>
                                        <p:tgtEl>
                                          <p:spTgt spid="252"/>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1500"/>
                            </p:stCondLst>
                            <p:childTnLst>
                              <p:par>
                                <p:cTn id="25" presetID="26" presetClass="emph" presetSubtype="0" repeatCount="indefinite" fill="hold" grpId="1" nodeType="afterEffect">
                                  <p:stCondLst>
                                    <p:cond delay="0"/>
                                  </p:stCondLst>
                                  <p:endCondLst>
                                    <p:cond evt="onNext" delay="0">
                                      <p:tgtEl>
                                        <p:sldTgt/>
                                      </p:tgtEl>
                                    </p:cond>
                                  </p:endCondLst>
                                  <p:childTnLst>
                                    <p:animEffect transition="out" filter="fade">
                                      <p:cBhvr>
                                        <p:cTn id="26" dur="500" tmFilter="0, 0; .2, .5; .8, .5; 1, 0"/>
                                        <p:tgtEl>
                                          <p:spTgt spid="2"/>
                                        </p:tgtEl>
                                      </p:cBhvr>
                                    </p:animEffect>
                                    <p:animScale>
                                      <p:cBhvr>
                                        <p:cTn id="2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9"/>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latin typeface="Times New Roman"/>
                <a:ea typeface="Times New Roman"/>
                <a:cs typeface="Times New Roman"/>
                <a:sym typeface="Times New Roman"/>
              </a:rPr>
              <a:t>2. Tìm kiếm tập tin</a:t>
            </a:r>
            <a:endParaRPr>
              <a:latin typeface="Times New Roman"/>
              <a:ea typeface="Times New Roman"/>
              <a:cs typeface="Times New Roman"/>
              <a:sym typeface="Times New Roman"/>
            </a:endParaRPr>
          </a:p>
        </p:txBody>
      </p:sp>
      <p:sp>
        <p:nvSpPr>
          <p:cNvPr id="259" name="Google Shape;259;p19"/>
          <p:cNvSpPr txBox="1">
            <a:spLocks noGrp="1"/>
          </p:cNvSpPr>
          <p:nvPr>
            <p:ph type="body" idx="1"/>
          </p:nvPr>
        </p:nvSpPr>
        <p:spPr>
          <a:xfrm>
            <a:off x="729324" y="2078875"/>
            <a:ext cx="3914279"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sz="1800" b="1" i="1">
                <a:solidFill>
                  <a:schemeClr val="dk1"/>
                </a:solidFill>
                <a:latin typeface="Times New Roman"/>
                <a:ea typeface="Times New Roman"/>
                <a:cs typeface="Times New Roman"/>
                <a:sym typeface="Times New Roman"/>
              </a:rPr>
              <a:t>Dạng 2: Thiết lập điều kiện tìm kiếm và chụp lại</a:t>
            </a:r>
            <a:endParaRPr sz="1800" b="1" i="1">
              <a:solidFill>
                <a:schemeClr val="dk1"/>
              </a:solidFill>
              <a:latin typeface="Times New Roman"/>
              <a:ea typeface="Times New Roman"/>
              <a:cs typeface="Times New Roman"/>
              <a:sym typeface="Times New Roman"/>
            </a:endParaRPr>
          </a:p>
          <a:p>
            <a:pPr marL="0" lvl="0" indent="0" algn="just" rtl="0">
              <a:spcBef>
                <a:spcPts val="1600"/>
              </a:spcBef>
              <a:spcAft>
                <a:spcPts val="1600"/>
              </a:spcAft>
              <a:buNone/>
            </a:pPr>
            <a:r>
              <a:rPr lang="vi" sz="1400">
                <a:solidFill>
                  <a:schemeClr val="bg2">
                    <a:lumMod val="90000"/>
                    <a:lumOff val="10000"/>
                  </a:schemeClr>
                </a:solidFill>
                <a:latin typeface="Times New Roman"/>
                <a:ea typeface="Times New Roman"/>
                <a:cs typeface="Times New Roman"/>
                <a:sym typeface="Times New Roman"/>
              </a:rPr>
              <a:t>Giả sử hôm qua anh/chị có tạo một báo cáo với tên </a:t>
            </a:r>
            <a:r>
              <a:rPr lang="vi" sz="1400" b="1">
                <a:solidFill>
                  <a:schemeClr val="bg2">
                    <a:lumMod val="90000"/>
                    <a:lumOff val="10000"/>
                  </a:schemeClr>
                </a:solidFill>
                <a:latin typeface="Times New Roman"/>
                <a:ea typeface="Times New Roman"/>
                <a:cs typeface="Times New Roman"/>
                <a:sym typeface="Times New Roman"/>
              </a:rPr>
              <a:t>baocao.docx</a:t>
            </a:r>
            <a:r>
              <a:rPr lang="vi" sz="1400">
                <a:solidFill>
                  <a:schemeClr val="bg2">
                    <a:lumMod val="90000"/>
                    <a:lumOff val="10000"/>
                  </a:schemeClr>
                </a:solidFill>
                <a:latin typeface="Times New Roman"/>
                <a:ea typeface="Times New Roman"/>
                <a:cs typeface="Times New Roman"/>
                <a:sym typeface="Times New Roman"/>
              </a:rPr>
              <a:t>. Hôm nay, anh/chị muốn tiếp tục thực hiện báo cáo này nhưng không nhớ đã lưu nó ở đâu. Chỉ nhớ khi lưu dung lượng của nó vào khoảng </a:t>
            </a:r>
            <a:r>
              <a:rPr lang="vi" sz="1400" b="1">
                <a:solidFill>
                  <a:schemeClr val="bg2">
                    <a:lumMod val="90000"/>
                    <a:lumOff val="10000"/>
                  </a:schemeClr>
                </a:solidFill>
                <a:latin typeface="Times New Roman"/>
                <a:ea typeface="Times New Roman"/>
                <a:cs typeface="Times New Roman"/>
                <a:sym typeface="Times New Roman"/>
              </a:rPr>
              <a:t>50</a:t>
            </a:r>
            <a:r>
              <a:rPr lang="vi" sz="1400">
                <a:solidFill>
                  <a:schemeClr val="bg2">
                    <a:lumMod val="90000"/>
                    <a:lumOff val="10000"/>
                  </a:schemeClr>
                </a:solidFill>
                <a:latin typeface="Times New Roman"/>
                <a:ea typeface="Times New Roman"/>
                <a:cs typeface="Times New Roman"/>
                <a:sym typeface="Times New Roman"/>
              </a:rPr>
              <a:t> đến </a:t>
            </a:r>
            <a:r>
              <a:rPr lang="vi" sz="1400" b="1">
                <a:solidFill>
                  <a:schemeClr val="bg2">
                    <a:lumMod val="90000"/>
                    <a:lumOff val="10000"/>
                  </a:schemeClr>
                </a:solidFill>
                <a:latin typeface="Times New Roman"/>
                <a:ea typeface="Times New Roman"/>
                <a:cs typeface="Times New Roman"/>
                <a:sym typeface="Times New Roman"/>
              </a:rPr>
              <a:t>150KB</a:t>
            </a:r>
            <a:r>
              <a:rPr lang="vi" sz="1400">
                <a:solidFill>
                  <a:schemeClr val="bg2">
                    <a:lumMod val="90000"/>
                    <a:lumOff val="10000"/>
                  </a:schemeClr>
                </a:solidFill>
                <a:latin typeface="Times New Roman"/>
                <a:ea typeface="Times New Roman"/>
                <a:cs typeface="Times New Roman"/>
                <a:sym typeface="Times New Roman"/>
              </a:rPr>
              <a:t>. Anh/chị hãy thiết lập điều kiện để tìm kiếm tập tin trên</a:t>
            </a:r>
            <a:r>
              <a:rPr lang="en-GB" sz="1400">
                <a:solidFill>
                  <a:schemeClr val="bg2">
                    <a:lumMod val="90000"/>
                    <a:lumOff val="10000"/>
                  </a:schemeClr>
                </a:solidFill>
                <a:latin typeface="Times New Roman"/>
                <a:ea typeface="Times New Roman"/>
                <a:cs typeface="Times New Roman"/>
                <a:sym typeface="Times New Roman"/>
              </a:rPr>
              <a:t>.</a:t>
            </a:r>
            <a:r>
              <a:rPr lang="vi" sz="1400">
                <a:solidFill>
                  <a:schemeClr val="bg2">
                    <a:lumMod val="90000"/>
                    <a:lumOff val="10000"/>
                  </a:schemeClr>
                </a:solidFill>
                <a:latin typeface="Times New Roman"/>
                <a:ea typeface="Times New Roman"/>
                <a:cs typeface="Times New Roman"/>
                <a:sym typeface="Times New Roman"/>
              </a:rPr>
              <a:t> </a:t>
            </a:r>
            <a:r>
              <a:rPr lang="en-GB" sz="1400">
                <a:solidFill>
                  <a:schemeClr val="bg2">
                    <a:lumMod val="90000"/>
                    <a:lumOff val="10000"/>
                  </a:schemeClr>
                </a:solidFill>
                <a:latin typeface="Times New Roman"/>
                <a:ea typeface="Times New Roman"/>
                <a:cs typeface="Times New Roman"/>
                <a:sym typeface="Times New Roman"/>
              </a:rPr>
              <a:t>S</a:t>
            </a:r>
            <a:r>
              <a:rPr lang="vi" sz="1400">
                <a:solidFill>
                  <a:schemeClr val="bg2">
                    <a:lumMod val="90000"/>
                    <a:lumOff val="10000"/>
                  </a:schemeClr>
                </a:solidFill>
                <a:latin typeface="Times New Roman"/>
                <a:ea typeface="Times New Roman"/>
                <a:cs typeface="Times New Roman"/>
                <a:sym typeface="Times New Roman"/>
              </a:rPr>
              <a:t>au đó chụp lại điều kiện tìm kiếm và lưu vào ổ đĩa </a:t>
            </a:r>
            <a:r>
              <a:rPr lang="vi" sz="1400" b="1">
                <a:solidFill>
                  <a:schemeClr val="bg2">
                    <a:lumMod val="90000"/>
                    <a:lumOff val="10000"/>
                  </a:schemeClr>
                </a:solidFill>
                <a:latin typeface="Times New Roman"/>
                <a:ea typeface="Times New Roman"/>
                <a:cs typeface="Times New Roman"/>
                <a:sym typeface="Times New Roman"/>
              </a:rPr>
              <a:t>Z:</a:t>
            </a:r>
            <a:r>
              <a:rPr lang="vi" sz="1400">
                <a:solidFill>
                  <a:schemeClr val="bg2">
                    <a:lumMod val="90000"/>
                    <a:lumOff val="10000"/>
                  </a:schemeClr>
                </a:solidFill>
                <a:latin typeface="Times New Roman"/>
                <a:ea typeface="Times New Roman"/>
                <a:cs typeface="Times New Roman"/>
                <a:sym typeface="Times New Roman"/>
              </a:rPr>
              <a:t> với tên </a:t>
            </a:r>
            <a:r>
              <a:rPr lang="vi" sz="1400" b="1">
                <a:solidFill>
                  <a:schemeClr val="bg2">
                    <a:lumMod val="90000"/>
                    <a:lumOff val="10000"/>
                  </a:schemeClr>
                </a:solidFill>
                <a:latin typeface="Times New Roman"/>
                <a:ea typeface="Times New Roman"/>
                <a:cs typeface="Times New Roman"/>
                <a:sym typeface="Times New Roman"/>
              </a:rPr>
              <a:t>TimKiem.jpg</a:t>
            </a:r>
            <a:r>
              <a:rPr lang="vi" sz="1400">
                <a:solidFill>
                  <a:schemeClr val="bg2">
                    <a:lumMod val="90000"/>
                    <a:lumOff val="10000"/>
                  </a:schemeClr>
                </a:solidFill>
                <a:latin typeface="Times New Roman"/>
                <a:ea typeface="Times New Roman"/>
                <a:cs typeface="Times New Roman"/>
                <a:sym typeface="Times New Roman"/>
              </a:rPr>
              <a:t> </a:t>
            </a:r>
            <a:endParaRPr sz="1400">
              <a:solidFill>
                <a:schemeClr val="bg2">
                  <a:lumMod val="90000"/>
                  <a:lumOff val="10000"/>
                </a:schemeClr>
              </a:solidFill>
              <a:latin typeface="Times New Roman"/>
              <a:ea typeface="Times New Roman"/>
              <a:cs typeface="Times New Roman"/>
              <a:sym typeface="Times New Roman"/>
            </a:endParaRPr>
          </a:p>
        </p:txBody>
      </p:sp>
      <p:sp>
        <p:nvSpPr>
          <p:cNvPr id="260" name="Google Shape;260;p19"/>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sz="1400">
              <a:latin typeface="Times New Roman"/>
              <a:ea typeface="Times New Roman"/>
              <a:cs typeface="Times New Roman"/>
              <a:sym typeface="Times New Roman"/>
            </a:endParaRPr>
          </a:p>
        </p:txBody>
      </p:sp>
      <p:pic>
        <p:nvPicPr>
          <p:cNvPr id="261" name="Google Shape;261;p19"/>
          <p:cNvPicPr preferRelativeResize="0"/>
          <p:nvPr/>
        </p:nvPicPr>
        <p:blipFill>
          <a:blip r:embed="rId3"/>
          <a:stretch/>
        </p:blipFill>
        <p:spPr>
          <a:xfrm>
            <a:off x="4643603" y="2252028"/>
            <a:ext cx="3771073" cy="2044318"/>
          </a:xfrm>
          <a:prstGeom prst="rect">
            <a:avLst/>
          </a:prstGeom>
        </p:spPr>
      </p:pic>
      <p:sp>
        <p:nvSpPr>
          <p:cNvPr id="262" name="Google Shape;262;p1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vi"/>
              <a:t>7</a:t>
            </a:fld>
            <a:endParaRPr/>
          </a:p>
        </p:txBody>
      </p:sp>
      <p:sp>
        <p:nvSpPr>
          <p:cNvPr id="7" name="Rectangle 6">
            <a:extLst>
              <a:ext uri="{FF2B5EF4-FFF2-40B4-BE49-F238E27FC236}">
                <a16:creationId xmlns:a16="http://schemas.microsoft.com/office/drawing/2014/main" id="{81848C0F-99FD-4A9C-96A1-E0A38163CAE8}"/>
              </a:ext>
            </a:extLst>
          </p:cNvPr>
          <p:cNvSpPr/>
          <p:nvPr/>
        </p:nvSpPr>
        <p:spPr>
          <a:xfrm>
            <a:off x="5465123" y="3220426"/>
            <a:ext cx="2494848" cy="241791"/>
          </a:xfrm>
          <a:prstGeom prst="rect">
            <a:avLst/>
          </a:prstGeom>
          <a:noFill/>
          <a:ln w="28575"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9">
                                            <p:txEl>
                                              <p:pRg st="0" end="0"/>
                                            </p:txEl>
                                          </p:spTgt>
                                        </p:tgtEl>
                                        <p:attrNameLst>
                                          <p:attrName>style.visibility</p:attrName>
                                        </p:attrNameLst>
                                      </p:cBhvr>
                                      <p:to>
                                        <p:strVal val="visible"/>
                                      </p:to>
                                    </p:set>
                                    <p:animEffect transition="in" filter="fade">
                                      <p:cBhvr>
                                        <p:cTn id="7" dur="500"/>
                                        <p:tgtEl>
                                          <p:spTgt spid="259">
                                            <p:txEl>
                                              <p:pRg st="0" end="0"/>
                                            </p:txEl>
                                          </p:spTgt>
                                        </p:tgtEl>
                                      </p:cBhvr>
                                    </p:animEffect>
                                    <p:anim calcmode="lin" valueType="num">
                                      <p:cBhvr>
                                        <p:cTn id="8" dur="500" fill="hold"/>
                                        <p:tgtEl>
                                          <p:spTgt spid="25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59">
                                            <p:txEl>
                                              <p:pRg st="1" end="1"/>
                                            </p:txEl>
                                          </p:spTgt>
                                        </p:tgtEl>
                                        <p:attrNameLst>
                                          <p:attrName>style.visibility</p:attrName>
                                        </p:attrNameLst>
                                      </p:cBhvr>
                                      <p:to>
                                        <p:strVal val="visible"/>
                                      </p:to>
                                    </p:set>
                                    <p:animEffect transition="in" filter="wipe(up)">
                                      <p:cBhvr>
                                        <p:cTn id="14" dur="500"/>
                                        <p:tgtEl>
                                          <p:spTgt spid="25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61"/>
                                        </p:tgtEl>
                                        <p:attrNameLst>
                                          <p:attrName>style.visibility</p:attrName>
                                        </p:attrNameLst>
                                      </p:cBhvr>
                                      <p:to>
                                        <p:strVal val="visible"/>
                                      </p:to>
                                    </p:set>
                                    <p:animEffect transition="in" filter="fade">
                                      <p:cBhvr>
                                        <p:cTn id="19" dur="1000"/>
                                        <p:tgtEl>
                                          <p:spTgt spid="261"/>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1500"/>
                            </p:stCondLst>
                            <p:childTnLst>
                              <p:par>
                                <p:cTn id="25" presetID="26" presetClass="emph" presetSubtype="0" repeatCount="indefinite" fill="hold" grpId="1" nodeType="afterEffect">
                                  <p:stCondLst>
                                    <p:cond delay="0"/>
                                  </p:stCondLst>
                                  <p:endCondLst>
                                    <p:cond evt="onNext" delay="0">
                                      <p:tgtEl>
                                        <p:sldTgt/>
                                      </p:tgtEl>
                                    </p:cond>
                                  </p:endCondLst>
                                  <p:childTnLst>
                                    <p:animEffect transition="out" filter="fade">
                                      <p:cBhvr>
                                        <p:cTn id="26" dur="500" tmFilter="0, 0; .2, .5; .8, .5; 1, 0"/>
                                        <p:tgtEl>
                                          <p:spTgt spid="7"/>
                                        </p:tgtEl>
                                      </p:cBhvr>
                                    </p:animEffect>
                                    <p:animScale>
                                      <p:cBhvr>
                                        <p:cTn id="2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latin typeface="Times New Roman"/>
                <a:ea typeface="Times New Roman"/>
                <a:cs typeface="Times New Roman"/>
                <a:sym typeface="Times New Roman"/>
              </a:rPr>
              <a:t>2. Tìm kiếm tập tin</a:t>
            </a:r>
            <a:endParaRPr>
              <a:latin typeface="Times New Roman"/>
              <a:ea typeface="Times New Roman"/>
              <a:cs typeface="Times New Roman"/>
              <a:sym typeface="Times New Roman"/>
            </a:endParaRPr>
          </a:p>
        </p:txBody>
      </p:sp>
      <p:sp>
        <p:nvSpPr>
          <p:cNvPr id="268" name="Google Shape;268;p20"/>
          <p:cNvSpPr txBox="1">
            <a:spLocks noGrp="1"/>
          </p:cNvSpPr>
          <p:nvPr>
            <p:ph type="body" idx="1"/>
          </p:nvPr>
        </p:nvSpPr>
        <p:spPr>
          <a:xfrm>
            <a:off x="729450" y="1850275"/>
            <a:ext cx="7688700" cy="2996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vi" sz="1800" b="1" i="1">
                <a:solidFill>
                  <a:schemeClr val="dk1"/>
                </a:solidFill>
                <a:latin typeface="Times New Roman"/>
                <a:ea typeface="Times New Roman"/>
                <a:cs typeface="Times New Roman"/>
                <a:sym typeface="Times New Roman"/>
              </a:rPr>
              <a:t>Một số bộ lọc tìm kiếm thông dụng</a:t>
            </a:r>
            <a:endParaRPr sz="1800" b="1">
              <a:solidFill>
                <a:schemeClr val="dk1"/>
              </a:solidFill>
              <a:latin typeface="Times New Roman"/>
              <a:ea typeface="Times New Roman"/>
              <a:cs typeface="Times New Roman"/>
              <a:sym typeface="Times New Roman"/>
            </a:endParaRPr>
          </a:p>
        </p:txBody>
      </p:sp>
      <p:graphicFrame>
        <p:nvGraphicFramePr>
          <p:cNvPr id="269" name="Google Shape;269;p20"/>
          <p:cNvGraphicFramePr/>
          <p:nvPr>
            <p:extLst>
              <p:ext uri="{D42A27DB-BD31-4B8C-83A1-F6EECF244321}">
                <p14:modId xmlns:p14="http://schemas.microsoft.com/office/powerpoint/2010/main" val="3984942167"/>
              </p:ext>
            </p:extLst>
          </p:nvPr>
        </p:nvGraphicFramePr>
        <p:xfrm>
          <a:off x="620952" y="2385475"/>
          <a:ext cx="7915350" cy="2590620"/>
        </p:xfrm>
        <a:graphic>
          <a:graphicData uri="http://schemas.openxmlformats.org/drawingml/2006/table">
            <a:tbl>
              <a:tblPr>
                <a:noFill/>
                <a:tableStyleId>{547AA922-1048-41A2-A4A8-0A0C32B70279}</a:tableStyleId>
              </a:tblPr>
              <a:tblGrid>
                <a:gridCol w="1466237">
                  <a:extLst>
                    <a:ext uri="{9D8B030D-6E8A-4147-A177-3AD203B41FA5}">
                      <a16:colId xmlns:a16="http://schemas.microsoft.com/office/drawing/2014/main" val="20000"/>
                    </a:ext>
                  </a:extLst>
                </a:gridCol>
                <a:gridCol w="2920414">
                  <a:extLst>
                    <a:ext uri="{9D8B030D-6E8A-4147-A177-3AD203B41FA5}">
                      <a16:colId xmlns:a16="http://schemas.microsoft.com/office/drawing/2014/main" val="20001"/>
                    </a:ext>
                  </a:extLst>
                </a:gridCol>
                <a:gridCol w="3528699">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vi" b="1"/>
                        <a:t>Bộ lọc</a:t>
                      </a:r>
                      <a:endParaRPr b="1"/>
                    </a:p>
                  </a:txBody>
                  <a:tcPr marL="91425" marR="91425" marT="91425" marB="91425"/>
                </a:tc>
                <a:tc>
                  <a:txBody>
                    <a:bodyPr/>
                    <a:lstStyle/>
                    <a:p>
                      <a:pPr marL="0" lvl="0" indent="0" algn="l" rtl="0">
                        <a:spcBef>
                          <a:spcPts val="0"/>
                        </a:spcBef>
                        <a:spcAft>
                          <a:spcPts val="0"/>
                        </a:spcAft>
                        <a:buNone/>
                      </a:pPr>
                      <a:r>
                        <a:rPr lang="vi" b="1"/>
                        <a:t>Diễn giải</a:t>
                      </a:r>
                      <a:endParaRPr b="1"/>
                    </a:p>
                  </a:txBody>
                  <a:tcPr marL="91425" marR="91425" marT="91425" marB="91425"/>
                </a:tc>
                <a:tc>
                  <a:txBody>
                    <a:bodyPr/>
                    <a:lstStyle/>
                    <a:p>
                      <a:pPr marL="0" lvl="0" indent="0" algn="l" rtl="0">
                        <a:spcBef>
                          <a:spcPts val="0"/>
                        </a:spcBef>
                        <a:spcAft>
                          <a:spcPts val="0"/>
                        </a:spcAft>
                        <a:buNone/>
                      </a:pPr>
                      <a:r>
                        <a:rPr lang="vi" b="1"/>
                        <a:t>Ví dụ</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vi" sz="1400" b="1">
                          <a:solidFill>
                            <a:schemeClr val="dk2"/>
                          </a:solidFill>
                        </a:rPr>
                        <a:t>name</a:t>
                      </a:r>
                      <a:endParaRPr sz="1400" b="1">
                        <a:solidFill>
                          <a:schemeClr val="dk2"/>
                        </a:solidFill>
                      </a:endParaRPr>
                    </a:p>
                  </a:txBody>
                  <a:tcPr marL="91425" marR="91425" marT="91425" marB="91425"/>
                </a:tc>
                <a:tc>
                  <a:txBody>
                    <a:bodyPr/>
                    <a:lstStyle/>
                    <a:p>
                      <a:pPr marL="0" lvl="0" indent="0" algn="l" rtl="0">
                        <a:spcBef>
                          <a:spcPts val="0"/>
                        </a:spcBef>
                        <a:spcAft>
                          <a:spcPts val="0"/>
                        </a:spcAft>
                        <a:buNone/>
                      </a:pPr>
                      <a:r>
                        <a:rPr lang="vi" sz="1400"/>
                        <a:t>Tìm theo tên tập tin</a:t>
                      </a:r>
                      <a:endParaRPr sz="1400"/>
                    </a:p>
                  </a:txBody>
                  <a:tcPr marL="91425" marR="91425" marT="91425" marB="91425"/>
                </a:tc>
                <a:tc>
                  <a:txBody>
                    <a:bodyPr/>
                    <a:lstStyle/>
                    <a:p>
                      <a:pPr marL="0" lvl="0" indent="0" algn="l" rtl="0">
                        <a:spcBef>
                          <a:spcPts val="0"/>
                        </a:spcBef>
                        <a:spcAft>
                          <a:spcPts val="0"/>
                        </a:spcAft>
                        <a:buNone/>
                      </a:pPr>
                      <a:r>
                        <a:rPr lang="vi" sz="1400"/>
                        <a:t>name:baocao.docx</a:t>
                      </a:r>
                      <a:endParaRPr sz="14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vi" sz="1400" b="1">
                          <a:solidFill>
                            <a:schemeClr val="dk2"/>
                          </a:solidFill>
                        </a:rPr>
                        <a:t>ext</a:t>
                      </a:r>
                      <a:endParaRPr sz="1400" b="1">
                        <a:solidFill>
                          <a:schemeClr val="dk2"/>
                        </a:solidFill>
                      </a:endParaRPr>
                    </a:p>
                  </a:txBody>
                  <a:tcPr marL="91425" marR="91425" marT="91425" marB="91425"/>
                </a:tc>
                <a:tc>
                  <a:txBody>
                    <a:bodyPr/>
                    <a:lstStyle/>
                    <a:p>
                      <a:pPr marL="0" lvl="0" indent="0" algn="l" rtl="0">
                        <a:spcBef>
                          <a:spcPts val="0"/>
                        </a:spcBef>
                        <a:spcAft>
                          <a:spcPts val="0"/>
                        </a:spcAft>
                        <a:buNone/>
                      </a:pPr>
                      <a:r>
                        <a:rPr lang="vi" sz="1400"/>
                        <a:t>Tìm theo phần tên mở rộng</a:t>
                      </a:r>
                      <a:endParaRPr sz="1400"/>
                    </a:p>
                  </a:txBody>
                  <a:tcPr marL="91425" marR="91425" marT="91425" marB="91425"/>
                </a:tc>
                <a:tc>
                  <a:txBody>
                    <a:bodyPr/>
                    <a:lstStyle/>
                    <a:p>
                      <a:pPr marL="0" lvl="0" indent="0" algn="l" rtl="0">
                        <a:spcBef>
                          <a:spcPts val="0"/>
                        </a:spcBef>
                        <a:spcAft>
                          <a:spcPts val="0"/>
                        </a:spcAft>
                        <a:buNone/>
                      </a:pPr>
                      <a:r>
                        <a:rPr lang="vi" sz="1400"/>
                        <a:t>ext:txt</a:t>
                      </a:r>
                      <a:endParaRPr sz="14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vi" sz="1400" b="1">
                          <a:solidFill>
                            <a:schemeClr val="dk2"/>
                          </a:solidFill>
                        </a:rPr>
                        <a:t>size</a:t>
                      </a:r>
                      <a:endParaRPr sz="1400" b="1">
                        <a:solidFill>
                          <a:schemeClr val="dk2"/>
                        </a:solidFill>
                      </a:endParaRPr>
                    </a:p>
                  </a:txBody>
                  <a:tcPr marL="91425" marR="91425" marT="91425" marB="91425"/>
                </a:tc>
                <a:tc>
                  <a:txBody>
                    <a:bodyPr/>
                    <a:lstStyle/>
                    <a:p>
                      <a:pPr marL="0" lvl="0" indent="0" algn="l" rtl="0">
                        <a:spcBef>
                          <a:spcPts val="0"/>
                        </a:spcBef>
                        <a:spcAft>
                          <a:spcPts val="0"/>
                        </a:spcAft>
                        <a:buNone/>
                      </a:pPr>
                      <a:r>
                        <a:rPr lang="vi" sz="1400"/>
                        <a:t>Tìm theo kích thước tập tin</a:t>
                      </a:r>
                      <a:endParaRPr sz="1400"/>
                    </a:p>
                  </a:txBody>
                  <a:tcPr marL="91425" marR="91425" marT="91425" marB="91425"/>
                </a:tc>
                <a:tc>
                  <a:txBody>
                    <a:bodyPr/>
                    <a:lstStyle/>
                    <a:p>
                      <a:pPr marL="0" lvl="0" indent="0" algn="l" rtl="0">
                        <a:spcBef>
                          <a:spcPts val="0"/>
                        </a:spcBef>
                        <a:spcAft>
                          <a:spcPts val="0"/>
                        </a:spcAft>
                        <a:buNone/>
                      </a:pPr>
                      <a:r>
                        <a:rPr lang="vi" sz="1400"/>
                        <a:t>size:&lt;500KB</a:t>
                      </a:r>
                      <a:endParaRPr sz="1400"/>
                    </a:p>
                    <a:p>
                      <a:pPr marL="0" lvl="0" indent="0" algn="l" rtl="0">
                        <a:spcBef>
                          <a:spcPts val="0"/>
                        </a:spcBef>
                        <a:spcAft>
                          <a:spcPts val="0"/>
                        </a:spcAft>
                        <a:buNone/>
                      </a:pPr>
                      <a:r>
                        <a:rPr lang="vi" sz="1400"/>
                        <a:t>size:100KB..1000KB</a:t>
                      </a:r>
                      <a:endParaRPr sz="140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vi" sz="1400" b="1">
                          <a:solidFill>
                            <a:schemeClr val="dk2"/>
                          </a:solidFill>
                        </a:rPr>
                        <a:t>datemodified</a:t>
                      </a:r>
                      <a:endParaRPr sz="1400" b="1">
                        <a:solidFill>
                          <a:schemeClr val="dk2"/>
                        </a:solidFill>
                      </a:endParaRPr>
                    </a:p>
                  </a:txBody>
                  <a:tcPr marL="91425" marR="91425" marT="91425" marB="91425"/>
                </a:tc>
                <a:tc>
                  <a:txBody>
                    <a:bodyPr/>
                    <a:lstStyle/>
                    <a:p>
                      <a:pPr marL="0" lvl="0" indent="0" algn="l" rtl="0">
                        <a:spcBef>
                          <a:spcPts val="0"/>
                        </a:spcBef>
                        <a:spcAft>
                          <a:spcPts val="0"/>
                        </a:spcAft>
                        <a:buNone/>
                      </a:pPr>
                      <a:r>
                        <a:rPr lang="vi" sz="1400"/>
                        <a:t>Tìm theo ngày tạo hoặc chỉnh sửa</a:t>
                      </a:r>
                      <a:endParaRPr sz="1400"/>
                    </a:p>
                  </a:txBody>
                  <a:tcPr marL="91425" marR="91425" marT="91425" marB="91425"/>
                </a:tc>
                <a:tc>
                  <a:txBody>
                    <a:bodyPr/>
                    <a:lstStyle/>
                    <a:p>
                      <a:pPr marL="0" lvl="0" indent="0" algn="l" rtl="0">
                        <a:spcBef>
                          <a:spcPts val="0"/>
                        </a:spcBef>
                        <a:spcAft>
                          <a:spcPts val="0"/>
                        </a:spcAft>
                        <a:buNone/>
                      </a:pPr>
                      <a:r>
                        <a:rPr lang="vi" sz="1400"/>
                        <a:t>datemodified:2017/11/05</a:t>
                      </a:r>
                      <a:endParaRPr sz="1400"/>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vi" sz="1400" b="1">
                          <a:solidFill>
                            <a:schemeClr val="dk2"/>
                          </a:solidFill>
                        </a:rPr>
                        <a:t>kind</a:t>
                      </a:r>
                      <a:endParaRPr sz="1400" b="1">
                        <a:solidFill>
                          <a:schemeClr val="dk2"/>
                        </a:solidFill>
                      </a:endParaRPr>
                    </a:p>
                  </a:txBody>
                  <a:tcPr marL="91425" marR="91425" marT="91425" marB="91425"/>
                </a:tc>
                <a:tc>
                  <a:txBody>
                    <a:bodyPr/>
                    <a:lstStyle/>
                    <a:p>
                      <a:pPr marL="0" lvl="0" indent="0" algn="l" rtl="0">
                        <a:spcBef>
                          <a:spcPts val="0"/>
                        </a:spcBef>
                        <a:spcAft>
                          <a:spcPts val="0"/>
                        </a:spcAft>
                        <a:buNone/>
                      </a:pPr>
                      <a:r>
                        <a:rPr lang="vi" sz="1400"/>
                        <a:t>Tìm theo loại tập tin</a:t>
                      </a:r>
                      <a:endParaRPr sz="1400"/>
                    </a:p>
                  </a:txBody>
                  <a:tcPr marL="91425" marR="91425" marT="91425" marB="91425"/>
                </a:tc>
                <a:tc>
                  <a:txBody>
                    <a:bodyPr/>
                    <a:lstStyle/>
                    <a:p>
                      <a:pPr marL="0" lvl="0" indent="0" algn="l" rtl="0">
                        <a:spcBef>
                          <a:spcPts val="0"/>
                        </a:spcBef>
                        <a:spcAft>
                          <a:spcPts val="0"/>
                        </a:spcAft>
                        <a:buNone/>
                      </a:pPr>
                      <a:r>
                        <a:rPr lang="vi" sz="1400"/>
                        <a:t>kind:picture {video, music, document}</a:t>
                      </a:r>
                      <a:endParaRPr sz="1400"/>
                    </a:p>
                  </a:txBody>
                  <a:tcPr marL="91425" marR="91425" marT="91425" marB="91425"/>
                </a:tc>
                <a:extLst>
                  <a:ext uri="{0D108BD9-81ED-4DB2-BD59-A6C34878D82A}">
                    <a16:rowId xmlns:a16="http://schemas.microsoft.com/office/drawing/2014/main" val="10005"/>
                  </a:ext>
                </a:extLst>
              </a:tr>
            </a:tbl>
          </a:graphicData>
        </a:graphic>
      </p:graphicFrame>
      <p:sp>
        <p:nvSpPr>
          <p:cNvPr id="270" name="Google Shape;270;p2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vi"/>
              <a:t>8</a:t>
            </a:fld>
            <a:endParaRPr/>
          </a:p>
        </p:txBody>
      </p:sp>
      <p:sp>
        <p:nvSpPr>
          <p:cNvPr id="6" name="Rectangle 5">
            <a:extLst>
              <a:ext uri="{FF2B5EF4-FFF2-40B4-BE49-F238E27FC236}">
                <a16:creationId xmlns:a16="http://schemas.microsoft.com/office/drawing/2014/main" id="{9A4968C6-EACC-4D9C-9AA3-65D40B647619}"/>
              </a:ext>
            </a:extLst>
          </p:cNvPr>
          <p:cNvSpPr/>
          <p:nvPr/>
        </p:nvSpPr>
        <p:spPr>
          <a:xfrm>
            <a:off x="656492" y="2825262"/>
            <a:ext cx="7866556" cy="324338"/>
          </a:xfrm>
          <a:prstGeom prst="rect">
            <a:avLst/>
          </a:prstGeom>
          <a:noFill/>
          <a:ln w="28575"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sp>
        <p:nvSpPr>
          <p:cNvPr id="7" name="Rectangle 6">
            <a:extLst>
              <a:ext uri="{FF2B5EF4-FFF2-40B4-BE49-F238E27FC236}">
                <a16:creationId xmlns:a16="http://schemas.microsoft.com/office/drawing/2014/main" id="{F0F24F2C-063E-4A8B-BAA8-847ED45320E0}"/>
              </a:ext>
            </a:extLst>
          </p:cNvPr>
          <p:cNvSpPr/>
          <p:nvPr/>
        </p:nvSpPr>
        <p:spPr>
          <a:xfrm>
            <a:off x="656927" y="3208655"/>
            <a:ext cx="7866556" cy="324338"/>
          </a:xfrm>
          <a:prstGeom prst="rect">
            <a:avLst/>
          </a:prstGeom>
          <a:noFill/>
          <a:ln w="28575"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sp>
        <p:nvSpPr>
          <p:cNvPr id="8" name="Rectangle 7">
            <a:extLst>
              <a:ext uri="{FF2B5EF4-FFF2-40B4-BE49-F238E27FC236}">
                <a16:creationId xmlns:a16="http://schemas.microsoft.com/office/drawing/2014/main" id="{C8D5CF4F-9085-4C7B-A76E-2C5DD24F30B0}"/>
              </a:ext>
            </a:extLst>
          </p:cNvPr>
          <p:cNvSpPr/>
          <p:nvPr/>
        </p:nvSpPr>
        <p:spPr>
          <a:xfrm>
            <a:off x="651281" y="3586834"/>
            <a:ext cx="7866556" cy="561403"/>
          </a:xfrm>
          <a:prstGeom prst="rect">
            <a:avLst/>
          </a:prstGeom>
          <a:noFill/>
          <a:ln w="28575"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sp>
        <p:nvSpPr>
          <p:cNvPr id="9" name="Rectangle 8">
            <a:extLst>
              <a:ext uri="{FF2B5EF4-FFF2-40B4-BE49-F238E27FC236}">
                <a16:creationId xmlns:a16="http://schemas.microsoft.com/office/drawing/2014/main" id="{2F32A71B-6283-40C4-B6AD-2AA593CAD330}"/>
              </a:ext>
            </a:extLst>
          </p:cNvPr>
          <p:cNvSpPr/>
          <p:nvPr/>
        </p:nvSpPr>
        <p:spPr>
          <a:xfrm>
            <a:off x="651281" y="4219014"/>
            <a:ext cx="7866556" cy="324338"/>
          </a:xfrm>
          <a:prstGeom prst="rect">
            <a:avLst/>
          </a:prstGeom>
          <a:noFill/>
          <a:ln w="28575"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sp>
        <p:nvSpPr>
          <p:cNvPr id="10" name="Rectangle 9">
            <a:extLst>
              <a:ext uri="{FF2B5EF4-FFF2-40B4-BE49-F238E27FC236}">
                <a16:creationId xmlns:a16="http://schemas.microsoft.com/office/drawing/2014/main" id="{1ED04000-8812-45A0-8C3A-7A7D6332EE4A}"/>
              </a:ext>
            </a:extLst>
          </p:cNvPr>
          <p:cNvSpPr/>
          <p:nvPr/>
        </p:nvSpPr>
        <p:spPr>
          <a:xfrm>
            <a:off x="651281" y="4614128"/>
            <a:ext cx="7866556" cy="324338"/>
          </a:xfrm>
          <a:prstGeom prst="rect">
            <a:avLst/>
          </a:prstGeom>
          <a:noFill/>
          <a:ln w="28575"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animEffect transition="in" filter="fade">
                                      <p:cBhvr>
                                        <p:cTn id="7" dur="500"/>
                                        <p:tgtEl>
                                          <p:spTgt spid="268">
                                            <p:txEl>
                                              <p:pRg st="0" end="0"/>
                                            </p:txEl>
                                          </p:spTgt>
                                        </p:tgtEl>
                                      </p:cBhvr>
                                    </p:animEffect>
                                    <p:anim calcmode="lin" valueType="num">
                                      <p:cBhvr>
                                        <p:cTn id="8" dur="500" fill="hold"/>
                                        <p:tgtEl>
                                          <p:spTgt spid="26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69"/>
                                        </p:tgtEl>
                                        <p:attrNameLst>
                                          <p:attrName>style.visibility</p:attrName>
                                        </p:attrNameLst>
                                      </p:cBhvr>
                                      <p:to>
                                        <p:strVal val="visible"/>
                                      </p:to>
                                    </p:set>
                                    <p:animEffect transition="in" filter="wipe(up)">
                                      <p:cBhvr>
                                        <p:cTn id="14" dur="500"/>
                                        <p:tgtEl>
                                          <p:spTgt spid="26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1" nodeType="clickEffect">
                                  <p:stCondLst>
                                    <p:cond delay="0"/>
                                  </p:stCondLst>
                                  <p:childTnLst>
                                    <p:animEffect transition="out" filter="fade">
                                      <p:cBhvr>
                                        <p:cTn id="23" dur="500"/>
                                        <p:tgtEl>
                                          <p:spTgt spid="6"/>
                                        </p:tgtEl>
                                      </p:cBhvr>
                                    </p:animEffect>
                                    <p:anim calcmode="lin" valueType="num">
                                      <p:cBhvr>
                                        <p:cTn id="24" dur="500"/>
                                        <p:tgtEl>
                                          <p:spTgt spid="6"/>
                                        </p:tgtEl>
                                        <p:attrNameLst>
                                          <p:attrName>ppt_x</p:attrName>
                                        </p:attrNameLst>
                                      </p:cBhvr>
                                      <p:tavLst>
                                        <p:tav tm="0">
                                          <p:val>
                                            <p:strVal val="ppt_x"/>
                                          </p:val>
                                        </p:tav>
                                        <p:tav tm="100000">
                                          <p:val>
                                            <p:strVal val="ppt_x"/>
                                          </p:val>
                                        </p:tav>
                                      </p:tavLst>
                                    </p:anim>
                                    <p:anim calcmode="lin" valueType="num">
                                      <p:cBhvr>
                                        <p:cTn id="25" dur="500"/>
                                        <p:tgtEl>
                                          <p:spTgt spid="6"/>
                                        </p:tgtEl>
                                        <p:attrNameLst>
                                          <p:attrName>ppt_y</p:attrName>
                                        </p:attrNameLst>
                                      </p:cBhvr>
                                      <p:tavLst>
                                        <p:tav tm="0">
                                          <p:val>
                                            <p:strVal val="ppt_y"/>
                                          </p:val>
                                        </p:tav>
                                        <p:tav tm="100000">
                                          <p:val>
                                            <p:strVal val="ppt_y+.1"/>
                                          </p:val>
                                        </p:tav>
                                      </p:tavLst>
                                    </p:anim>
                                    <p:set>
                                      <p:cBhvr>
                                        <p:cTn id="26" dur="1" fill="hold">
                                          <p:stCondLst>
                                            <p:cond delay="499"/>
                                          </p:stCondLst>
                                        </p:cTn>
                                        <p:tgtEl>
                                          <p:spTgt spid="6"/>
                                        </p:tgtEl>
                                        <p:attrNameLst>
                                          <p:attrName>style.visibility</p:attrName>
                                        </p:attrNameLst>
                                      </p:cBhvr>
                                      <p:to>
                                        <p:strVal val="hidden"/>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grpId="1" nodeType="clickEffect">
                                  <p:stCondLst>
                                    <p:cond delay="0"/>
                                  </p:stCondLst>
                                  <p:childTnLst>
                                    <p:animEffect transition="out" filter="fade">
                                      <p:cBhvr>
                                        <p:cTn id="33" dur="500"/>
                                        <p:tgtEl>
                                          <p:spTgt spid="7"/>
                                        </p:tgtEl>
                                      </p:cBhvr>
                                    </p:animEffect>
                                    <p:anim calcmode="lin" valueType="num">
                                      <p:cBhvr>
                                        <p:cTn id="34" dur="500"/>
                                        <p:tgtEl>
                                          <p:spTgt spid="7"/>
                                        </p:tgtEl>
                                        <p:attrNameLst>
                                          <p:attrName>ppt_x</p:attrName>
                                        </p:attrNameLst>
                                      </p:cBhvr>
                                      <p:tavLst>
                                        <p:tav tm="0">
                                          <p:val>
                                            <p:strVal val="ppt_x"/>
                                          </p:val>
                                        </p:tav>
                                        <p:tav tm="100000">
                                          <p:val>
                                            <p:strVal val="ppt_x"/>
                                          </p:val>
                                        </p:tav>
                                      </p:tavLst>
                                    </p:anim>
                                    <p:anim calcmode="lin" valueType="num">
                                      <p:cBhvr>
                                        <p:cTn id="35" dur="500"/>
                                        <p:tgtEl>
                                          <p:spTgt spid="7"/>
                                        </p:tgtEl>
                                        <p:attrNameLst>
                                          <p:attrName>ppt_y</p:attrName>
                                        </p:attrNameLst>
                                      </p:cBhvr>
                                      <p:tavLst>
                                        <p:tav tm="0">
                                          <p:val>
                                            <p:strVal val="ppt_y"/>
                                          </p:val>
                                        </p:tav>
                                        <p:tav tm="100000">
                                          <p:val>
                                            <p:strVal val="ppt_y+.1"/>
                                          </p:val>
                                        </p:tav>
                                      </p:tavLst>
                                    </p:anim>
                                    <p:set>
                                      <p:cBhvr>
                                        <p:cTn id="36" dur="1" fill="hold">
                                          <p:stCondLst>
                                            <p:cond delay="499"/>
                                          </p:stCondLst>
                                        </p:cTn>
                                        <p:tgtEl>
                                          <p:spTgt spid="7"/>
                                        </p:tgtEl>
                                        <p:attrNameLst>
                                          <p:attrName>style.visibility</p:attrName>
                                        </p:attrNameLst>
                                      </p:cBhvr>
                                      <p:to>
                                        <p:strVal val="hidden"/>
                                      </p:to>
                                    </p:se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exit" presetSubtype="0" fill="hold" grpId="1" nodeType="clickEffect">
                                  <p:stCondLst>
                                    <p:cond delay="0"/>
                                  </p:stCondLst>
                                  <p:childTnLst>
                                    <p:animEffect transition="out" filter="fade">
                                      <p:cBhvr>
                                        <p:cTn id="43" dur="500"/>
                                        <p:tgtEl>
                                          <p:spTgt spid="8"/>
                                        </p:tgtEl>
                                      </p:cBhvr>
                                    </p:animEffect>
                                    <p:anim calcmode="lin" valueType="num">
                                      <p:cBhvr>
                                        <p:cTn id="44" dur="500"/>
                                        <p:tgtEl>
                                          <p:spTgt spid="8"/>
                                        </p:tgtEl>
                                        <p:attrNameLst>
                                          <p:attrName>ppt_x</p:attrName>
                                        </p:attrNameLst>
                                      </p:cBhvr>
                                      <p:tavLst>
                                        <p:tav tm="0">
                                          <p:val>
                                            <p:strVal val="ppt_x"/>
                                          </p:val>
                                        </p:tav>
                                        <p:tav tm="100000">
                                          <p:val>
                                            <p:strVal val="ppt_x"/>
                                          </p:val>
                                        </p:tav>
                                      </p:tavLst>
                                    </p:anim>
                                    <p:anim calcmode="lin" valueType="num">
                                      <p:cBhvr>
                                        <p:cTn id="45" dur="500"/>
                                        <p:tgtEl>
                                          <p:spTgt spid="8"/>
                                        </p:tgtEl>
                                        <p:attrNameLst>
                                          <p:attrName>ppt_y</p:attrName>
                                        </p:attrNameLst>
                                      </p:cBhvr>
                                      <p:tavLst>
                                        <p:tav tm="0">
                                          <p:val>
                                            <p:strVal val="ppt_y"/>
                                          </p:val>
                                        </p:tav>
                                        <p:tav tm="100000">
                                          <p:val>
                                            <p:strVal val="ppt_y+.1"/>
                                          </p:val>
                                        </p:tav>
                                      </p:tavLst>
                                    </p:anim>
                                    <p:set>
                                      <p:cBhvr>
                                        <p:cTn id="46" dur="1" fill="hold">
                                          <p:stCondLst>
                                            <p:cond delay="499"/>
                                          </p:stCondLst>
                                        </p:cTn>
                                        <p:tgtEl>
                                          <p:spTgt spid="8"/>
                                        </p:tgtEl>
                                        <p:attrNameLst>
                                          <p:attrName>style.visibility</p:attrName>
                                        </p:attrNameLst>
                                      </p:cBhvr>
                                      <p:to>
                                        <p:strVal val="hidden"/>
                                      </p:to>
                                    </p:se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42" presetClass="exit" presetSubtype="0" fill="hold" grpId="1" nodeType="clickEffect">
                                  <p:stCondLst>
                                    <p:cond delay="0"/>
                                  </p:stCondLst>
                                  <p:childTnLst>
                                    <p:animEffect transition="out" filter="fade">
                                      <p:cBhvr>
                                        <p:cTn id="53" dur="500"/>
                                        <p:tgtEl>
                                          <p:spTgt spid="9"/>
                                        </p:tgtEl>
                                      </p:cBhvr>
                                    </p:animEffect>
                                    <p:anim calcmode="lin" valueType="num">
                                      <p:cBhvr>
                                        <p:cTn id="54" dur="500"/>
                                        <p:tgtEl>
                                          <p:spTgt spid="9"/>
                                        </p:tgtEl>
                                        <p:attrNameLst>
                                          <p:attrName>ppt_x</p:attrName>
                                        </p:attrNameLst>
                                      </p:cBhvr>
                                      <p:tavLst>
                                        <p:tav tm="0">
                                          <p:val>
                                            <p:strVal val="ppt_x"/>
                                          </p:val>
                                        </p:tav>
                                        <p:tav tm="100000">
                                          <p:val>
                                            <p:strVal val="ppt_x"/>
                                          </p:val>
                                        </p:tav>
                                      </p:tavLst>
                                    </p:anim>
                                    <p:anim calcmode="lin" valueType="num">
                                      <p:cBhvr>
                                        <p:cTn id="55" dur="500"/>
                                        <p:tgtEl>
                                          <p:spTgt spid="9"/>
                                        </p:tgtEl>
                                        <p:attrNameLst>
                                          <p:attrName>ppt_y</p:attrName>
                                        </p:attrNameLst>
                                      </p:cBhvr>
                                      <p:tavLst>
                                        <p:tav tm="0">
                                          <p:val>
                                            <p:strVal val="ppt_y"/>
                                          </p:val>
                                        </p:tav>
                                        <p:tav tm="100000">
                                          <p:val>
                                            <p:strVal val="ppt_y+.1"/>
                                          </p:val>
                                        </p:tav>
                                      </p:tavLst>
                                    </p:anim>
                                    <p:set>
                                      <p:cBhvr>
                                        <p:cTn id="56" dur="1" fill="hold">
                                          <p:stCondLst>
                                            <p:cond delay="499"/>
                                          </p:stCondLst>
                                        </p:cTn>
                                        <p:tgtEl>
                                          <p:spTgt spid="9"/>
                                        </p:tgtEl>
                                        <p:attrNameLst>
                                          <p:attrName>style.visibility</p:attrName>
                                        </p:attrNameLst>
                                      </p:cBhvr>
                                      <p:to>
                                        <p:strVal val="hidden"/>
                                      </p:to>
                                    </p:set>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1"/>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latin typeface="Times New Roman"/>
                <a:ea typeface="Times New Roman"/>
                <a:cs typeface="Times New Roman"/>
                <a:sym typeface="Times New Roman"/>
              </a:rPr>
              <a:t>3. Tạo tập tin trả lời</a:t>
            </a:r>
            <a:endParaRPr>
              <a:latin typeface="Times New Roman"/>
              <a:ea typeface="Times New Roman"/>
              <a:cs typeface="Times New Roman"/>
              <a:sym typeface="Times New Roman"/>
            </a:endParaRPr>
          </a:p>
        </p:txBody>
      </p:sp>
      <p:sp>
        <p:nvSpPr>
          <p:cNvPr id="276" name="Google Shape;276;p21"/>
          <p:cNvSpPr txBox="1">
            <a:spLocks noGrp="1"/>
          </p:cNvSpPr>
          <p:nvPr>
            <p:ph type="body" idx="1"/>
          </p:nvPr>
        </p:nvSpPr>
        <p:spPr>
          <a:xfrm>
            <a:off x="729324" y="2078875"/>
            <a:ext cx="3842675" cy="267097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sz="1800" b="1" i="1">
                <a:solidFill>
                  <a:schemeClr val="dk1"/>
                </a:solidFill>
                <a:latin typeface="Times New Roman"/>
                <a:ea typeface="Times New Roman"/>
                <a:cs typeface="Times New Roman"/>
                <a:sym typeface="Times New Roman"/>
              </a:rPr>
              <a:t>Dạng</a:t>
            </a:r>
            <a:r>
              <a:rPr lang="vi" sz="1600">
                <a:latin typeface="Times New Roman"/>
                <a:ea typeface="Times New Roman"/>
                <a:cs typeface="Times New Roman"/>
                <a:sym typeface="Times New Roman"/>
              </a:rPr>
              <a:t> </a:t>
            </a:r>
            <a:r>
              <a:rPr lang="vi" sz="1800" b="1" i="1">
                <a:solidFill>
                  <a:schemeClr val="dk1"/>
                </a:solidFill>
                <a:latin typeface="Times New Roman"/>
                <a:ea typeface="Times New Roman"/>
                <a:cs typeface="Times New Roman"/>
                <a:sym typeface="Times New Roman"/>
              </a:rPr>
              <a:t>1</a:t>
            </a:r>
            <a:r>
              <a:rPr lang="vi" sz="1600">
                <a:latin typeface="Times New Roman"/>
                <a:ea typeface="Times New Roman"/>
                <a:cs typeface="Times New Roman"/>
                <a:sym typeface="Times New Roman"/>
              </a:rPr>
              <a:t>: </a:t>
            </a:r>
            <a:r>
              <a:rPr lang="vi" sz="1800" b="1" i="1">
                <a:solidFill>
                  <a:schemeClr val="dk1"/>
                </a:solidFill>
                <a:latin typeface="Times New Roman"/>
                <a:ea typeface="Times New Roman"/>
                <a:cs typeface="Times New Roman"/>
                <a:sym typeface="Times New Roman"/>
              </a:rPr>
              <a:t>Tạo tập tin trả lời lý thuyết</a:t>
            </a:r>
            <a:endParaRPr sz="1800" b="1" i="1">
              <a:solidFill>
                <a:schemeClr val="dk1"/>
              </a:solidFill>
              <a:latin typeface="Times New Roman"/>
              <a:ea typeface="Times New Roman"/>
              <a:cs typeface="Times New Roman"/>
              <a:sym typeface="Times New Roman"/>
            </a:endParaRPr>
          </a:p>
          <a:p>
            <a:pPr marL="0" lvl="0" indent="0" algn="l" rtl="0">
              <a:spcBef>
                <a:spcPts val="1600"/>
              </a:spcBef>
              <a:spcAft>
                <a:spcPts val="0"/>
              </a:spcAft>
              <a:buNone/>
            </a:pPr>
            <a:r>
              <a:rPr lang="vi" sz="1400">
                <a:solidFill>
                  <a:schemeClr val="bg2">
                    <a:lumMod val="90000"/>
                    <a:lumOff val="10000"/>
                  </a:schemeClr>
                </a:solidFill>
                <a:latin typeface="Times New Roman"/>
                <a:ea typeface="Times New Roman"/>
                <a:cs typeface="Times New Roman"/>
                <a:sym typeface="Times New Roman"/>
              </a:rPr>
              <a:t>Trên ổ đĩa </a:t>
            </a:r>
            <a:r>
              <a:rPr lang="vi" sz="1400" b="1">
                <a:solidFill>
                  <a:schemeClr val="bg2">
                    <a:lumMod val="90000"/>
                    <a:lumOff val="10000"/>
                  </a:schemeClr>
                </a:solidFill>
                <a:latin typeface="Times New Roman"/>
                <a:ea typeface="Times New Roman"/>
                <a:cs typeface="Times New Roman"/>
                <a:sym typeface="Times New Roman"/>
              </a:rPr>
              <a:t>Z:</a:t>
            </a:r>
            <a:r>
              <a:rPr lang="vi" sz="1400">
                <a:solidFill>
                  <a:schemeClr val="bg2">
                    <a:lumMod val="90000"/>
                    <a:lumOff val="10000"/>
                  </a:schemeClr>
                </a:solidFill>
                <a:latin typeface="Times New Roman"/>
                <a:ea typeface="Times New Roman"/>
                <a:cs typeface="Times New Roman"/>
                <a:sym typeface="Times New Roman"/>
              </a:rPr>
              <a:t>, Anh/chị hãy tạo tập tin </a:t>
            </a:r>
            <a:r>
              <a:rPr lang="vi" sz="1400" b="1">
                <a:solidFill>
                  <a:schemeClr val="bg2">
                    <a:lumMod val="90000"/>
                    <a:lumOff val="10000"/>
                  </a:schemeClr>
                </a:solidFill>
                <a:latin typeface="Times New Roman"/>
                <a:ea typeface="Times New Roman"/>
                <a:cs typeface="Times New Roman"/>
                <a:sym typeface="Times New Roman"/>
              </a:rPr>
              <a:t>Traloi.txt</a:t>
            </a:r>
            <a:r>
              <a:rPr lang="vi" sz="1400">
                <a:solidFill>
                  <a:schemeClr val="bg2">
                    <a:lumMod val="90000"/>
                    <a:lumOff val="10000"/>
                  </a:schemeClr>
                </a:solidFill>
                <a:latin typeface="Times New Roman"/>
                <a:ea typeface="Times New Roman"/>
                <a:cs typeface="Times New Roman"/>
                <a:sym typeface="Times New Roman"/>
              </a:rPr>
              <a:t>. Sau đó trả lời những câu hỏi sau:</a:t>
            </a:r>
            <a:endParaRPr sz="1400">
              <a:solidFill>
                <a:schemeClr val="bg2">
                  <a:lumMod val="90000"/>
                  <a:lumOff val="10000"/>
                </a:schemeClr>
              </a:solidFill>
              <a:latin typeface="Times New Roman"/>
              <a:ea typeface="Times New Roman"/>
              <a:cs typeface="Times New Roman"/>
              <a:sym typeface="Times New Roman"/>
            </a:endParaRPr>
          </a:p>
          <a:p>
            <a:pPr marL="0" lvl="0" indent="0" algn="l" rtl="0">
              <a:spcBef>
                <a:spcPts val="1600"/>
              </a:spcBef>
              <a:spcAft>
                <a:spcPts val="0"/>
              </a:spcAft>
              <a:buNone/>
            </a:pPr>
            <a:r>
              <a:rPr lang="vi" sz="1400">
                <a:solidFill>
                  <a:schemeClr val="bg2">
                    <a:lumMod val="90000"/>
                    <a:lumOff val="10000"/>
                  </a:schemeClr>
                </a:solidFill>
                <a:latin typeface="Times New Roman"/>
                <a:ea typeface="Times New Roman"/>
                <a:cs typeface="Times New Roman"/>
                <a:sym typeface="Times New Roman"/>
              </a:rPr>
              <a:t>a) Cách thiết lập thuộc tính ẩn cho tập tin/thư mục</a:t>
            </a:r>
            <a:r>
              <a:rPr lang="en-GB" sz="1400">
                <a:solidFill>
                  <a:schemeClr val="bg2">
                    <a:lumMod val="90000"/>
                    <a:lumOff val="10000"/>
                  </a:schemeClr>
                </a:solidFill>
                <a:latin typeface="Times New Roman"/>
                <a:ea typeface="Times New Roman"/>
                <a:cs typeface="Times New Roman"/>
                <a:sym typeface="Times New Roman"/>
              </a:rPr>
              <a:t>.</a:t>
            </a:r>
            <a:br>
              <a:rPr lang="vi" sz="1400">
                <a:solidFill>
                  <a:schemeClr val="bg2">
                    <a:lumMod val="90000"/>
                    <a:lumOff val="10000"/>
                  </a:schemeClr>
                </a:solidFill>
                <a:latin typeface="Times New Roman"/>
                <a:ea typeface="Times New Roman"/>
                <a:cs typeface="Times New Roman"/>
                <a:sym typeface="Times New Roman"/>
              </a:rPr>
            </a:br>
            <a:r>
              <a:rPr lang="vi" sz="1400">
                <a:solidFill>
                  <a:schemeClr val="bg2">
                    <a:lumMod val="90000"/>
                    <a:lumOff val="10000"/>
                  </a:schemeClr>
                </a:solidFill>
                <a:latin typeface="Times New Roman"/>
                <a:ea typeface="Times New Roman"/>
                <a:cs typeface="Times New Roman"/>
                <a:sym typeface="Times New Roman"/>
              </a:rPr>
              <a:t>b) Thiết lập hiển thị các tập tin/thư mục ẩn</a:t>
            </a:r>
            <a:r>
              <a:rPr lang="en-GB" sz="1400">
                <a:solidFill>
                  <a:schemeClr val="bg2">
                    <a:lumMod val="90000"/>
                    <a:lumOff val="10000"/>
                  </a:schemeClr>
                </a:solidFill>
                <a:latin typeface="Times New Roman"/>
                <a:ea typeface="Times New Roman"/>
                <a:cs typeface="Times New Roman"/>
                <a:sym typeface="Times New Roman"/>
              </a:rPr>
              <a:t>.</a:t>
            </a:r>
            <a:endParaRPr sz="1400">
              <a:solidFill>
                <a:schemeClr val="bg2">
                  <a:lumMod val="90000"/>
                  <a:lumOff val="10000"/>
                </a:schemeClr>
              </a:solidFill>
              <a:latin typeface="Times New Roman"/>
              <a:ea typeface="Times New Roman"/>
              <a:cs typeface="Times New Roman"/>
              <a:sym typeface="Times New Roman"/>
            </a:endParaRPr>
          </a:p>
        </p:txBody>
      </p:sp>
      <p:sp>
        <p:nvSpPr>
          <p:cNvPr id="277" name="Google Shape;277;p2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vi"/>
              <a:t>9</a:t>
            </a:fld>
            <a:endParaRPr/>
          </a:p>
        </p:txBody>
      </p:sp>
      <p:pic>
        <p:nvPicPr>
          <p:cNvPr id="280" name="Google Shape;280;p21"/>
          <p:cNvPicPr preferRelativeResize="0"/>
          <p:nvPr/>
        </p:nvPicPr>
        <p:blipFill>
          <a:blip r:embed="rId3"/>
          <a:stretch/>
        </p:blipFill>
        <p:spPr>
          <a:xfrm>
            <a:off x="4731873" y="2214924"/>
            <a:ext cx="4078779" cy="1731500"/>
          </a:xfrm>
          <a:prstGeom prst="rect">
            <a:avLst/>
          </a:prstGeom>
          <a:ln>
            <a:solidFill>
              <a:schemeClr val="bg1">
                <a:lumMod val="85000"/>
              </a:schemeClr>
            </a:solidFill>
          </a:ln>
        </p:spPr>
      </p:pic>
      <p:graphicFrame>
        <p:nvGraphicFramePr>
          <p:cNvPr id="2" name="Diagram 1">
            <a:extLst>
              <a:ext uri="{FF2B5EF4-FFF2-40B4-BE49-F238E27FC236}">
                <a16:creationId xmlns:a16="http://schemas.microsoft.com/office/drawing/2014/main" id="{8EBDA7BE-9453-49C0-8305-A2CD354FDADF}"/>
              </a:ext>
            </a:extLst>
          </p:cNvPr>
          <p:cNvGraphicFramePr/>
          <p:nvPr>
            <p:extLst>
              <p:ext uri="{D42A27DB-BD31-4B8C-83A1-F6EECF244321}">
                <p14:modId xmlns:p14="http://schemas.microsoft.com/office/powerpoint/2010/main" val="3643765645"/>
              </p:ext>
            </p:extLst>
          </p:nvPr>
        </p:nvGraphicFramePr>
        <p:xfrm>
          <a:off x="4388584" y="2591839"/>
          <a:ext cx="4509232" cy="1284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animEffect transition="in" filter="fade">
                                      <p:cBhvr>
                                        <p:cTn id="7" dur="500"/>
                                        <p:tgtEl>
                                          <p:spTgt spid="276">
                                            <p:txEl>
                                              <p:pRg st="0" end="0"/>
                                            </p:txEl>
                                          </p:spTgt>
                                        </p:tgtEl>
                                      </p:cBhvr>
                                    </p:animEffect>
                                    <p:anim calcmode="lin" valueType="num">
                                      <p:cBhvr>
                                        <p:cTn id="8" dur="500" fill="hold"/>
                                        <p:tgtEl>
                                          <p:spTgt spid="27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76">
                                            <p:txEl>
                                              <p:pRg st="1" end="1"/>
                                            </p:txEl>
                                          </p:spTgt>
                                        </p:tgtEl>
                                        <p:attrNameLst>
                                          <p:attrName>style.visibility</p:attrName>
                                        </p:attrNameLst>
                                      </p:cBhvr>
                                      <p:to>
                                        <p:strVal val="visible"/>
                                      </p:to>
                                    </p:set>
                                    <p:animEffect transition="in" filter="wipe(up)">
                                      <p:cBhvr>
                                        <p:cTn id="14" dur="500"/>
                                        <p:tgtEl>
                                          <p:spTgt spid="276">
                                            <p:txEl>
                                              <p:pRg st="1" end="1"/>
                                            </p:txEl>
                                          </p:spTgt>
                                        </p:tgtEl>
                                      </p:cBhvr>
                                    </p:animEffect>
                                  </p:childTnLst>
                                </p:cTn>
                              </p:par>
                              <p:par>
                                <p:cTn id="15" presetID="22" presetClass="entr" presetSubtype="1" fill="hold" nodeType="withEffect">
                                  <p:stCondLst>
                                    <p:cond delay="0"/>
                                  </p:stCondLst>
                                  <p:childTnLst>
                                    <p:set>
                                      <p:cBhvr>
                                        <p:cTn id="16" dur="1" fill="hold">
                                          <p:stCondLst>
                                            <p:cond delay="0"/>
                                          </p:stCondLst>
                                        </p:cTn>
                                        <p:tgtEl>
                                          <p:spTgt spid="276">
                                            <p:txEl>
                                              <p:pRg st="2" end="2"/>
                                            </p:txEl>
                                          </p:spTgt>
                                        </p:tgtEl>
                                        <p:attrNameLst>
                                          <p:attrName>style.visibility</p:attrName>
                                        </p:attrNameLst>
                                      </p:cBhvr>
                                      <p:to>
                                        <p:strVal val="visible"/>
                                      </p:to>
                                    </p:set>
                                    <p:animEffect transition="in" filter="wipe(up)">
                                      <p:cBhvr>
                                        <p:cTn id="17" dur="500"/>
                                        <p:tgtEl>
                                          <p:spTgt spid="2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362">
                                          <p:stCondLst>
                                            <p:cond delay="0"/>
                                          </p:stCondLst>
                                        </p:cTn>
                                        <p:tgtEl>
                                          <p:spTgt spid="2"/>
                                        </p:tgtEl>
                                      </p:cBhvr>
                                    </p:animEffect>
                                    <p:anim calcmode="lin" valueType="num">
                                      <p:cBhvr>
                                        <p:cTn id="23" dur="113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4" dur="415"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5" dur="415" tmFilter="0, 0; 0.125,0.2665; 0.25,0.4; 0.375,0.465; 0.5,0.5;  0.625,0.535; 0.75,0.6; 0.875,0.7335; 1,1">
                                          <p:stCondLst>
                                            <p:cond delay="415"/>
                                          </p:stCondLst>
                                        </p:cTn>
                                        <p:tgtEl>
                                          <p:spTgt spid="2"/>
                                        </p:tgtEl>
                                        <p:attrNameLst>
                                          <p:attrName>ppt_y</p:attrName>
                                        </p:attrNameLst>
                                      </p:cBhvr>
                                      <p:tavLst>
                                        <p:tav tm="0" fmla="#ppt_y-sin(pi*$)/9">
                                          <p:val>
                                            <p:fltVal val="0"/>
                                          </p:val>
                                        </p:tav>
                                        <p:tav tm="100000">
                                          <p:val>
                                            <p:fltVal val="1"/>
                                          </p:val>
                                        </p:tav>
                                      </p:tavLst>
                                    </p:anim>
                                    <p:anim calcmode="lin" valueType="num">
                                      <p:cBhvr>
                                        <p:cTn id="26" dur="207" tmFilter="0, 0; 0.125,0.2665; 0.25,0.4; 0.375,0.465; 0.5,0.5;  0.625,0.535; 0.75,0.6; 0.875,0.7335; 1,1">
                                          <p:stCondLst>
                                            <p:cond delay="828"/>
                                          </p:stCondLst>
                                        </p:cTn>
                                        <p:tgtEl>
                                          <p:spTgt spid="2"/>
                                        </p:tgtEl>
                                        <p:attrNameLst>
                                          <p:attrName>ppt_y</p:attrName>
                                        </p:attrNameLst>
                                      </p:cBhvr>
                                      <p:tavLst>
                                        <p:tav tm="0" fmla="#ppt_y-sin(pi*$)/27">
                                          <p:val>
                                            <p:fltVal val="0"/>
                                          </p:val>
                                        </p:tav>
                                        <p:tav tm="100000">
                                          <p:val>
                                            <p:fltVal val="1"/>
                                          </p:val>
                                        </p:tav>
                                      </p:tavLst>
                                    </p:anim>
                                    <p:anim calcmode="lin" valueType="num">
                                      <p:cBhvr>
                                        <p:cTn id="27" dur="103" tmFilter="0, 0; 0.125,0.2665; 0.25,0.4; 0.375,0.465; 0.5,0.5;  0.625,0.535; 0.75,0.6; 0.875,0.7335; 1,1">
                                          <p:stCondLst>
                                            <p:cond delay="1035"/>
                                          </p:stCondLst>
                                        </p:cTn>
                                        <p:tgtEl>
                                          <p:spTgt spid="2"/>
                                        </p:tgtEl>
                                        <p:attrNameLst>
                                          <p:attrName>ppt_y</p:attrName>
                                        </p:attrNameLst>
                                      </p:cBhvr>
                                      <p:tavLst>
                                        <p:tav tm="0" fmla="#ppt_y-sin(pi*$)/81">
                                          <p:val>
                                            <p:fltVal val="0"/>
                                          </p:val>
                                        </p:tav>
                                        <p:tav tm="100000">
                                          <p:val>
                                            <p:fltVal val="1"/>
                                          </p:val>
                                        </p:tav>
                                      </p:tavLst>
                                    </p:anim>
                                    <p:animScale>
                                      <p:cBhvr>
                                        <p:cTn id="28" dur="16">
                                          <p:stCondLst>
                                            <p:cond delay="406"/>
                                          </p:stCondLst>
                                        </p:cTn>
                                        <p:tgtEl>
                                          <p:spTgt spid="2"/>
                                        </p:tgtEl>
                                      </p:cBhvr>
                                      <p:to x="100000" y="60000"/>
                                    </p:animScale>
                                    <p:animScale>
                                      <p:cBhvr>
                                        <p:cTn id="29" dur="104" decel="50000">
                                          <p:stCondLst>
                                            <p:cond delay="423"/>
                                          </p:stCondLst>
                                        </p:cTn>
                                        <p:tgtEl>
                                          <p:spTgt spid="2"/>
                                        </p:tgtEl>
                                      </p:cBhvr>
                                      <p:to x="100000" y="100000"/>
                                    </p:animScale>
                                    <p:animScale>
                                      <p:cBhvr>
                                        <p:cTn id="30" dur="16">
                                          <p:stCondLst>
                                            <p:cond delay="820"/>
                                          </p:stCondLst>
                                        </p:cTn>
                                        <p:tgtEl>
                                          <p:spTgt spid="2"/>
                                        </p:tgtEl>
                                      </p:cBhvr>
                                      <p:to x="100000" y="80000"/>
                                    </p:animScale>
                                    <p:animScale>
                                      <p:cBhvr>
                                        <p:cTn id="31" dur="104" decel="50000">
                                          <p:stCondLst>
                                            <p:cond delay="836"/>
                                          </p:stCondLst>
                                        </p:cTn>
                                        <p:tgtEl>
                                          <p:spTgt spid="2"/>
                                        </p:tgtEl>
                                      </p:cBhvr>
                                      <p:to x="100000" y="100000"/>
                                    </p:animScale>
                                    <p:animScale>
                                      <p:cBhvr>
                                        <p:cTn id="32" dur="16">
                                          <p:stCondLst>
                                            <p:cond delay="1026"/>
                                          </p:stCondLst>
                                        </p:cTn>
                                        <p:tgtEl>
                                          <p:spTgt spid="2"/>
                                        </p:tgtEl>
                                      </p:cBhvr>
                                      <p:to x="100000" y="90000"/>
                                    </p:animScale>
                                    <p:animScale>
                                      <p:cBhvr>
                                        <p:cTn id="33" dur="104" decel="50000">
                                          <p:stCondLst>
                                            <p:cond delay="1042"/>
                                          </p:stCondLst>
                                        </p:cTn>
                                        <p:tgtEl>
                                          <p:spTgt spid="2"/>
                                        </p:tgtEl>
                                      </p:cBhvr>
                                      <p:to x="100000" y="100000"/>
                                    </p:animScale>
                                    <p:animScale>
                                      <p:cBhvr>
                                        <p:cTn id="34" dur="16">
                                          <p:stCondLst>
                                            <p:cond delay="1130"/>
                                          </p:stCondLst>
                                        </p:cTn>
                                        <p:tgtEl>
                                          <p:spTgt spid="2"/>
                                        </p:tgtEl>
                                      </p:cBhvr>
                                      <p:to x="100000" y="95000"/>
                                    </p:animScale>
                                    <p:animScale>
                                      <p:cBhvr>
                                        <p:cTn id="35" dur="104" decel="50000">
                                          <p:stCondLst>
                                            <p:cond delay="1146"/>
                                          </p:stCondLst>
                                        </p:cTn>
                                        <p:tgtEl>
                                          <p:spTgt spid="2"/>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280"/>
                                        </p:tgtEl>
                                        <p:attrNameLst>
                                          <p:attrName>style.visibility</p:attrName>
                                        </p:attrNameLst>
                                      </p:cBhvr>
                                      <p:to>
                                        <p:strVal val="visible"/>
                                      </p:to>
                                    </p:set>
                                    <p:animEffect transition="in" filter="fade">
                                      <p:cBhvr>
                                        <p:cTn id="44" dur="1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855</Words>
  <Application>Microsoft Office PowerPoint</Application>
  <PresentationFormat>On-screen Show (16:9)</PresentationFormat>
  <Paragraphs>110</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Lato</vt:lpstr>
      <vt:lpstr>Raleway</vt:lpstr>
      <vt:lpstr>Arial</vt:lpstr>
      <vt:lpstr>Times New Roman</vt:lpstr>
      <vt:lpstr>Streamline</vt:lpstr>
      <vt:lpstr>Windows &amp; Internet</vt:lpstr>
      <vt:lpstr>Một số dạng câu hỏi trong bài thi  Windows &amp; Internet</vt:lpstr>
      <vt:lpstr>1. Tạo cây thư mục</vt:lpstr>
      <vt:lpstr>1. Tạo cây thư mục</vt:lpstr>
      <vt:lpstr>1. Tạo cây thư mục</vt:lpstr>
      <vt:lpstr>2. Tìm kiếm tập tin</vt:lpstr>
      <vt:lpstr>2. Tìm kiếm tập tin</vt:lpstr>
      <vt:lpstr>2. Tìm kiếm tập tin</vt:lpstr>
      <vt:lpstr>3. Tạo tập tin trả lời</vt:lpstr>
      <vt:lpstr>3. Tạo tập tin trả lời</vt:lpstr>
      <vt:lpstr>4. Tạo shortcut (lối tắt)</vt:lpstr>
      <vt:lpstr>4. Tạo shortcut (lối tắt)</vt:lpstr>
      <vt:lpstr>4. Tạo shortcut (lối tắt)</vt:lpstr>
      <vt:lpstr>4. Tạo shortcut (lối tắt)</vt:lpstr>
      <vt:lpstr>5. Nén tập tin/thư mục</vt:lpstr>
      <vt:lpstr>Tổng kết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&amp; Internet</dc:title>
  <dc:creator>G guide</dc:creator>
  <cp:lastModifiedBy>Truong Giang Le</cp:lastModifiedBy>
  <cp:revision>75</cp:revision>
  <dcterms:modified xsi:type="dcterms:W3CDTF">2022-01-05T16:18:11Z</dcterms:modified>
</cp:coreProperties>
</file>