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720" r:id="rId2"/>
  </p:sldMasterIdLst>
  <p:notesMasterIdLst>
    <p:notesMasterId r:id="rId10"/>
  </p:notesMasterIdLst>
  <p:sldIdLst>
    <p:sldId id="283" r:id="rId3"/>
    <p:sldId id="284" r:id="rId4"/>
    <p:sldId id="285" r:id="rId5"/>
    <p:sldId id="290" r:id="rId6"/>
    <p:sldId id="291" r:id="rId7"/>
    <p:sldId id="288" r:id="rId8"/>
    <p:sldId id="289" r:id="rId9"/>
  </p:sldIdLst>
  <p:sldSz cx="9144000" cy="5143500" type="screen16x9"/>
  <p:notesSz cx="6858000" cy="9144000"/>
  <p:embeddedFontLst>
    <p:embeddedFont>
      <p:font typeface="Old Standard TT" panose="020B0604020202020204" charset="0"/>
      <p:regular r:id="rId11"/>
      <p:bold r:id="rId12"/>
      <p:italic r:id="rId13"/>
    </p:embeddedFont>
    <p:embeddedFont>
      <p:font typeface="Tw Cen MT" panose="020B0602020104020603" pitchFamily="34" charset="0"/>
      <p:regular r:id="rId14"/>
      <p:bold r:id="rId15"/>
      <p:italic r:id="rId16"/>
      <p:boldItalic r:id="rId17"/>
    </p:embeddedFont>
    <p:embeddedFont>
      <p:font typeface="Tw Cen MT Condensed" panose="020B0606020104020203" pitchFamily="34" charset="0"/>
      <p:regular r:id="rId18"/>
      <p:bold r:id="rId19"/>
    </p:embeddedFont>
    <p:embeddedFont>
      <p:font typeface="Wingdings 3" panose="05040102010807070707" pitchFamily="18" charset="2"/>
      <p:regular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B924686-8F06-41F9-A991-BB20D21DD89E}">
  <a:tblStyle styleId="{CB924686-8F06-41F9-A991-BB20D21DD89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189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font" Target="fonts/font5.fntdata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4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3720103"/>
            <a:ext cx="5829300" cy="1097280"/>
          </a:xfrm>
        </p:spPr>
        <p:txBody>
          <a:bodyPr anchor="ctr">
            <a:normAutofit/>
          </a:bodyPr>
          <a:lstStyle>
            <a:lvl1pPr algn="r">
              <a:defRPr sz="375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3720103"/>
            <a:ext cx="2400300" cy="109728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350"/>
            </a:lvl4pPr>
            <a:lvl5pPr marL="1371600" indent="0" algn="ctr">
              <a:buNone/>
              <a:defRPr sz="1350"/>
            </a:lvl5pPr>
            <a:lvl6pPr marL="1714500" indent="0" algn="ctr">
              <a:buNone/>
              <a:defRPr sz="1350"/>
            </a:lvl6pPr>
            <a:lvl7pPr marL="2057400" indent="0" algn="ctr">
              <a:buNone/>
              <a:defRPr sz="1350"/>
            </a:lvl7pPr>
            <a:lvl8pPr marL="2400300" indent="0" algn="ctr">
              <a:buNone/>
              <a:defRPr sz="1350"/>
            </a:lvl8pPr>
            <a:lvl9pPr marL="2743200" indent="0" algn="ctr">
              <a:buNone/>
              <a:defRPr sz="135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9144000" cy="3429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6290132" y="3948080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804624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333053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720103"/>
            <a:ext cx="5829300" cy="1097280"/>
          </a:xfrm>
        </p:spPr>
        <p:txBody>
          <a:bodyPr anchor="ctr">
            <a:normAutofit/>
          </a:bodyPr>
          <a:lstStyle>
            <a:lvl1pPr algn="r">
              <a:defRPr sz="3750" b="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3720103"/>
            <a:ext cx="2400300" cy="109728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9144000" cy="3429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3948080"/>
            <a:ext cx="0" cy="6858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931805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438912"/>
            <a:ext cx="7290054" cy="11247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5" y="1714500"/>
            <a:ext cx="356616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1714500"/>
            <a:ext cx="356616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7/9/2021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1868526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1634727"/>
            <a:ext cx="3566160" cy="61722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725" b="0" cap="none" baseline="0">
                <a:solidFill>
                  <a:schemeClr val="accent1"/>
                </a:solidFill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225841"/>
            <a:ext cx="3566160" cy="25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3166" y="1634727"/>
            <a:ext cx="3566160" cy="61722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725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35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3166" y="2225841"/>
            <a:ext cx="3566160" cy="25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7/9/2021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169389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7/9/2021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78606689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7/9/2021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104642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353632"/>
            <a:ext cx="3291840" cy="130302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617220"/>
            <a:ext cx="4258818" cy="388848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1693129"/>
            <a:ext cx="3291840" cy="2821721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45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7/9/2021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44596488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720104"/>
            <a:ext cx="5829300" cy="1097280"/>
          </a:xfrm>
        </p:spPr>
        <p:txBody>
          <a:bodyPr anchor="ctr">
            <a:normAutofit/>
          </a:bodyPr>
          <a:lstStyle>
            <a:lvl1pPr algn="r">
              <a:defRPr sz="375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3429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3720104"/>
            <a:ext cx="2400300" cy="109728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7/9/2021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3948080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44509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15468262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571500"/>
            <a:ext cx="1971675" cy="405765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571500"/>
            <a:ext cx="5686425" cy="4057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44447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017545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perback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438912"/>
            <a:ext cx="7290054" cy="1124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1714500"/>
            <a:ext cx="7290055" cy="30175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4853028"/>
            <a:ext cx="1615607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4853028"/>
            <a:ext cx="4426094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4853028"/>
            <a:ext cx="730250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61974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7175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sz="3750" kern="1200" cap="all" spc="75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19888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3360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44577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58293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795528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912114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18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BAE68E0-DDFB-48AA-80CC-294FB1463B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Xử lý chuỗi</a:t>
            </a:r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2D1F244A-CB14-4DD9-A4FA-56F5DA5C0B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Hàm cơ bản</a:t>
            </a:r>
            <a:br>
              <a:rPr lang="en-GB"/>
            </a:br>
            <a:r>
              <a:rPr lang="en-GB"/>
              <a:t>trong Excel</a:t>
            </a:r>
          </a:p>
        </p:txBody>
      </p:sp>
    </p:spTree>
    <p:extLst>
      <p:ext uri="{BB962C8B-B14F-4D97-AF65-F5344CB8AC3E}">
        <p14:creationId xmlns:p14="http://schemas.microsoft.com/office/powerpoint/2010/main" val="1613857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45ED-AC19-4A10-A081-B8397AE76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Times New Roman" panose="02020603050405020304" pitchFamily="18" charset="0"/>
                <a:cs typeface="Times New Roman" panose="02020603050405020304" pitchFamily="18" charset="0"/>
              </a:rPr>
              <a:t>Xử lý chuỗi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A32D84-7FE8-4F70-B69F-707BA8ACF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2190044"/>
            <a:ext cx="4260300" cy="2378755"/>
          </a:xfrm>
        </p:spPr>
        <p:txBody>
          <a:bodyPr/>
          <a:lstStyle/>
          <a:p>
            <a:pPr marL="0" indent="0">
              <a:buNone/>
            </a:pPr>
            <a:r>
              <a:rPr lang="en-GB">
                <a:latin typeface="+mn-lt"/>
              </a:rPr>
              <a:t>Chuỗi trong ô </a:t>
            </a:r>
            <a:r>
              <a:rPr lang="en-GB" b="1">
                <a:latin typeface="+mn-lt"/>
              </a:rPr>
              <a:t>A1</a:t>
            </a:r>
            <a:r>
              <a:rPr lang="en-GB">
                <a:latin typeface="+mn-lt"/>
              </a:rPr>
              <a:t> có độ dài </a:t>
            </a:r>
            <a:br>
              <a:rPr lang="en-GB">
                <a:latin typeface="+mn-lt"/>
              </a:rPr>
            </a:br>
            <a:r>
              <a:rPr lang="en-GB">
                <a:latin typeface="+mn-lt"/>
              </a:rPr>
              <a:t>bao nhiêu ký tự?</a:t>
            </a:r>
          </a:p>
          <a:p>
            <a:pPr marL="0" indent="0">
              <a:buNone/>
            </a:pPr>
            <a:endParaRPr lang="en-GB">
              <a:latin typeface="+mj-lt"/>
            </a:endParaRPr>
          </a:p>
          <a:p>
            <a:pPr marL="0" indent="0">
              <a:buNone/>
            </a:pPr>
            <a:r>
              <a:rPr lang="en-GB" sz="2400" b="1">
                <a:solidFill>
                  <a:schemeClr val="accent3"/>
                </a:solidFill>
                <a:latin typeface="+mj-lt"/>
              </a:rPr>
              <a:t>=LEN(      )</a:t>
            </a:r>
          </a:p>
        </p:txBody>
      </p:sp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2B493AD9-73B6-4094-BF30-77D52460C6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00" y="1171600"/>
            <a:ext cx="1343212" cy="685896"/>
          </a:xfrm>
          <a:prstGeom prst="rect">
            <a:avLst/>
          </a:prstGeom>
        </p:spPr>
      </p:pic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0DBC5CFD-CC23-4B78-9C5E-F61BE21E27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014282"/>
              </p:ext>
            </p:extLst>
          </p:nvPr>
        </p:nvGraphicFramePr>
        <p:xfrm>
          <a:off x="2935110" y="1159938"/>
          <a:ext cx="3273781" cy="675640"/>
        </p:xfrm>
        <a:graphic>
          <a:graphicData uri="http://schemas.openxmlformats.org/drawingml/2006/table">
            <a:tbl>
              <a:tblPr firstRow="1" bandRow="1">
                <a:tableStyleId>{CB924686-8F06-41F9-A991-BB20D21DD89E}</a:tableStyleId>
              </a:tblPr>
              <a:tblGrid>
                <a:gridCol w="467683">
                  <a:extLst>
                    <a:ext uri="{9D8B030D-6E8A-4147-A177-3AD203B41FA5}">
                      <a16:colId xmlns:a16="http://schemas.microsoft.com/office/drawing/2014/main" val="4052747890"/>
                    </a:ext>
                  </a:extLst>
                </a:gridCol>
                <a:gridCol w="467683">
                  <a:extLst>
                    <a:ext uri="{9D8B030D-6E8A-4147-A177-3AD203B41FA5}">
                      <a16:colId xmlns:a16="http://schemas.microsoft.com/office/drawing/2014/main" val="3514987947"/>
                    </a:ext>
                  </a:extLst>
                </a:gridCol>
                <a:gridCol w="467683">
                  <a:extLst>
                    <a:ext uri="{9D8B030D-6E8A-4147-A177-3AD203B41FA5}">
                      <a16:colId xmlns:a16="http://schemas.microsoft.com/office/drawing/2014/main" val="1772403635"/>
                    </a:ext>
                  </a:extLst>
                </a:gridCol>
                <a:gridCol w="467683">
                  <a:extLst>
                    <a:ext uri="{9D8B030D-6E8A-4147-A177-3AD203B41FA5}">
                      <a16:colId xmlns:a16="http://schemas.microsoft.com/office/drawing/2014/main" val="793160167"/>
                    </a:ext>
                  </a:extLst>
                </a:gridCol>
                <a:gridCol w="467683">
                  <a:extLst>
                    <a:ext uri="{9D8B030D-6E8A-4147-A177-3AD203B41FA5}">
                      <a16:colId xmlns:a16="http://schemas.microsoft.com/office/drawing/2014/main" val="1031197103"/>
                    </a:ext>
                  </a:extLst>
                </a:gridCol>
                <a:gridCol w="467683">
                  <a:extLst>
                    <a:ext uri="{9D8B030D-6E8A-4147-A177-3AD203B41FA5}">
                      <a16:colId xmlns:a16="http://schemas.microsoft.com/office/drawing/2014/main" val="716563203"/>
                    </a:ext>
                  </a:extLst>
                </a:gridCol>
                <a:gridCol w="467683">
                  <a:extLst>
                    <a:ext uri="{9D8B030D-6E8A-4147-A177-3AD203B41FA5}">
                      <a16:colId xmlns:a16="http://schemas.microsoft.com/office/drawing/2014/main" val="2843538531"/>
                    </a:ext>
                  </a:extLst>
                </a:gridCol>
              </a:tblGrid>
              <a:tr h="296329"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1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2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3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4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5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6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7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5390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1"/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/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/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/>
                        <a:t>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6467879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A7092F2-8E84-4764-AC00-377E8BA3E6DE}"/>
              </a:ext>
            </a:extLst>
          </p:cNvPr>
          <p:cNvCxnSpPr/>
          <p:nvPr/>
        </p:nvCxnSpPr>
        <p:spPr>
          <a:xfrm>
            <a:off x="1998133" y="1665110"/>
            <a:ext cx="711200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0424532-D51E-4FB6-8E32-2C1985717AD4}"/>
              </a:ext>
            </a:extLst>
          </p:cNvPr>
          <p:cNvGrpSpPr/>
          <p:nvPr/>
        </p:nvGrpSpPr>
        <p:grpSpPr>
          <a:xfrm>
            <a:off x="2070099" y="3228623"/>
            <a:ext cx="1278467" cy="461665"/>
            <a:chOff x="1746955" y="3228623"/>
            <a:chExt cx="1278467" cy="461665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FD409F32-EF0E-4350-A55D-04F94214F883}"/>
                </a:ext>
              </a:extLst>
            </p:cNvPr>
            <p:cNvCxnSpPr>
              <a:cxnSpLocks/>
            </p:cNvCxnSpPr>
            <p:nvPr/>
          </p:nvCxnSpPr>
          <p:spPr>
            <a:xfrm>
              <a:off x="1746955" y="3460044"/>
              <a:ext cx="502356" cy="0"/>
            </a:xfrm>
            <a:prstGeom prst="straightConnector1">
              <a:avLst/>
            </a:prstGeom>
            <a:ln w="19050">
              <a:solidFill>
                <a:schemeClr val="bg1">
                  <a:lumMod val="6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2F1628B-6402-428E-9F7B-C59FFAFEEC7D}"/>
                </a:ext>
              </a:extLst>
            </p:cNvPr>
            <p:cNvSpPr txBox="1"/>
            <p:nvPr/>
          </p:nvSpPr>
          <p:spPr>
            <a:xfrm>
              <a:off x="2325511" y="3228623"/>
              <a:ext cx="6999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>
                  <a:solidFill>
                    <a:srgbClr val="FF0000"/>
                  </a:solidFill>
                </a:rPr>
                <a:t>7</a:t>
              </a:r>
            </a:p>
          </p:txBody>
        </p:sp>
      </p:grp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9C61D006-343F-43F1-BFF1-D9CB09E0CDD0}"/>
              </a:ext>
            </a:extLst>
          </p:cNvPr>
          <p:cNvSpPr txBox="1">
            <a:spLocks/>
          </p:cNvSpPr>
          <p:nvPr/>
        </p:nvSpPr>
        <p:spPr>
          <a:xfrm>
            <a:off x="4359552" y="2190045"/>
            <a:ext cx="4260300" cy="1500244"/>
          </a:xfrm>
          <a:custGeom>
            <a:avLst/>
            <a:gdLst>
              <a:gd name="connsiteX0" fmla="*/ 0 w 4260300"/>
              <a:gd name="connsiteY0" fmla="*/ 0 h 1500244"/>
              <a:gd name="connsiteX1" fmla="*/ 617744 w 4260300"/>
              <a:gd name="connsiteY1" fmla="*/ 0 h 1500244"/>
              <a:gd name="connsiteX2" fmla="*/ 1065075 w 4260300"/>
              <a:gd name="connsiteY2" fmla="*/ 0 h 1500244"/>
              <a:gd name="connsiteX3" fmla="*/ 1597613 w 4260300"/>
              <a:gd name="connsiteY3" fmla="*/ 0 h 1500244"/>
              <a:gd name="connsiteX4" fmla="*/ 2087547 w 4260300"/>
              <a:gd name="connsiteY4" fmla="*/ 0 h 1500244"/>
              <a:gd name="connsiteX5" fmla="*/ 2620085 w 4260300"/>
              <a:gd name="connsiteY5" fmla="*/ 0 h 1500244"/>
              <a:gd name="connsiteX6" fmla="*/ 3067416 w 4260300"/>
              <a:gd name="connsiteY6" fmla="*/ 0 h 1500244"/>
              <a:gd name="connsiteX7" fmla="*/ 3685160 w 4260300"/>
              <a:gd name="connsiteY7" fmla="*/ 0 h 1500244"/>
              <a:gd name="connsiteX8" fmla="*/ 4260300 w 4260300"/>
              <a:gd name="connsiteY8" fmla="*/ 0 h 1500244"/>
              <a:gd name="connsiteX9" fmla="*/ 4260300 w 4260300"/>
              <a:gd name="connsiteY9" fmla="*/ 455074 h 1500244"/>
              <a:gd name="connsiteX10" fmla="*/ 4260300 w 4260300"/>
              <a:gd name="connsiteY10" fmla="*/ 910148 h 1500244"/>
              <a:gd name="connsiteX11" fmla="*/ 4260300 w 4260300"/>
              <a:gd name="connsiteY11" fmla="*/ 1500244 h 1500244"/>
              <a:gd name="connsiteX12" fmla="*/ 3855572 w 4260300"/>
              <a:gd name="connsiteY12" fmla="*/ 1500244 h 1500244"/>
              <a:gd name="connsiteX13" fmla="*/ 3323034 w 4260300"/>
              <a:gd name="connsiteY13" fmla="*/ 1500244 h 1500244"/>
              <a:gd name="connsiteX14" fmla="*/ 2790497 w 4260300"/>
              <a:gd name="connsiteY14" fmla="*/ 1500244 h 1500244"/>
              <a:gd name="connsiteX15" fmla="*/ 2215356 w 4260300"/>
              <a:gd name="connsiteY15" fmla="*/ 1500244 h 1500244"/>
              <a:gd name="connsiteX16" fmla="*/ 1640216 w 4260300"/>
              <a:gd name="connsiteY16" fmla="*/ 1500244 h 1500244"/>
              <a:gd name="connsiteX17" fmla="*/ 1107678 w 4260300"/>
              <a:gd name="connsiteY17" fmla="*/ 1500244 h 1500244"/>
              <a:gd name="connsiteX18" fmla="*/ 532538 w 4260300"/>
              <a:gd name="connsiteY18" fmla="*/ 1500244 h 1500244"/>
              <a:gd name="connsiteX19" fmla="*/ 0 w 4260300"/>
              <a:gd name="connsiteY19" fmla="*/ 1500244 h 1500244"/>
              <a:gd name="connsiteX20" fmla="*/ 0 w 4260300"/>
              <a:gd name="connsiteY20" fmla="*/ 970158 h 1500244"/>
              <a:gd name="connsiteX21" fmla="*/ 0 w 4260300"/>
              <a:gd name="connsiteY21" fmla="*/ 470076 h 1500244"/>
              <a:gd name="connsiteX22" fmla="*/ 0 w 4260300"/>
              <a:gd name="connsiteY22" fmla="*/ 0 h 150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260300" h="1500244" fill="none" extrusionOk="0">
                <a:moveTo>
                  <a:pt x="0" y="0"/>
                </a:moveTo>
                <a:cubicBezTo>
                  <a:pt x="225150" y="-30637"/>
                  <a:pt x="348401" y="39379"/>
                  <a:pt x="617744" y="0"/>
                </a:cubicBezTo>
                <a:cubicBezTo>
                  <a:pt x="887087" y="-39379"/>
                  <a:pt x="851645" y="2979"/>
                  <a:pt x="1065075" y="0"/>
                </a:cubicBezTo>
                <a:cubicBezTo>
                  <a:pt x="1278505" y="-2979"/>
                  <a:pt x="1414213" y="11169"/>
                  <a:pt x="1597613" y="0"/>
                </a:cubicBezTo>
                <a:cubicBezTo>
                  <a:pt x="1781013" y="-11169"/>
                  <a:pt x="1864042" y="51229"/>
                  <a:pt x="2087547" y="0"/>
                </a:cubicBezTo>
                <a:cubicBezTo>
                  <a:pt x="2311052" y="-51229"/>
                  <a:pt x="2508685" y="51802"/>
                  <a:pt x="2620085" y="0"/>
                </a:cubicBezTo>
                <a:cubicBezTo>
                  <a:pt x="2731485" y="-51802"/>
                  <a:pt x="2948794" y="35061"/>
                  <a:pt x="3067416" y="0"/>
                </a:cubicBezTo>
                <a:cubicBezTo>
                  <a:pt x="3186038" y="-35061"/>
                  <a:pt x="3418638" y="24633"/>
                  <a:pt x="3685160" y="0"/>
                </a:cubicBezTo>
                <a:cubicBezTo>
                  <a:pt x="3951682" y="-24633"/>
                  <a:pt x="4092910" y="11651"/>
                  <a:pt x="4260300" y="0"/>
                </a:cubicBezTo>
                <a:cubicBezTo>
                  <a:pt x="4279451" y="193683"/>
                  <a:pt x="4255681" y="282799"/>
                  <a:pt x="4260300" y="455074"/>
                </a:cubicBezTo>
                <a:cubicBezTo>
                  <a:pt x="4264919" y="627349"/>
                  <a:pt x="4258200" y="684729"/>
                  <a:pt x="4260300" y="910148"/>
                </a:cubicBezTo>
                <a:cubicBezTo>
                  <a:pt x="4262400" y="1135567"/>
                  <a:pt x="4223263" y="1323239"/>
                  <a:pt x="4260300" y="1500244"/>
                </a:cubicBezTo>
                <a:cubicBezTo>
                  <a:pt x="4130556" y="1514183"/>
                  <a:pt x="4039083" y="1497734"/>
                  <a:pt x="3855572" y="1500244"/>
                </a:cubicBezTo>
                <a:cubicBezTo>
                  <a:pt x="3672061" y="1502754"/>
                  <a:pt x="3544711" y="1466009"/>
                  <a:pt x="3323034" y="1500244"/>
                </a:cubicBezTo>
                <a:cubicBezTo>
                  <a:pt x="3101357" y="1534479"/>
                  <a:pt x="2944386" y="1499461"/>
                  <a:pt x="2790497" y="1500244"/>
                </a:cubicBezTo>
                <a:cubicBezTo>
                  <a:pt x="2636608" y="1501027"/>
                  <a:pt x="2487096" y="1442584"/>
                  <a:pt x="2215356" y="1500244"/>
                </a:cubicBezTo>
                <a:cubicBezTo>
                  <a:pt x="1943616" y="1557904"/>
                  <a:pt x="1834386" y="1470617"/>
                  <a:pt x="1640216" y="1500244"/>
                </a:cubicBezTo>
                <a:cubicBezTo>
                  <a:pt x="1446046" y="1529871"/>
                  <a:pt x="1237552" y="1495069"/>
                  <a:pt x="1107678" y="1500244"/>
                </a:cubicBezTo>
                <a:cubicBezTo>
                  <a:pt x="977804" y="1505419"/>
                  <a:pt x="783032" y="1491385"/>
                  <a:pt x="532538" y="1500244"/>
                </a:cubicBezTo>
                <a:cubicBezTo>
                  <a:pt x="282044" y="1509103"/>
                  <a:pt x="155150" y="1492942"/>
                  <a:pt x="0" y="1500244"/>
                </a:cubicBezTo>
                <a:cubicBezTo>
                  <a:pt x="-12993" y="1325946"/>
                  <a:pt x="830" y="1155873"/>
                  <a:pt x="0" y="970158"/>
                </a:cubicBezTo>
                <a:cubicBezTo>
                  <a:pt x="-830" y="784443"/>
                  <a:pt x="9854" y="710447"/>
                  <a:pt x="0" y="470076"/>
                </a:cubicBezTo>
                <a:cubicBezTo>
                  <a:pt x="-9854" y="229705"/>
                  <a:pt x="9119" y="152634"/>
                  <a:pt x="0" y="0"/>
                </a:cubicBezTo>
                <a:close/>
              </a:path>
              <a:path w="4260300" h="1500244" stroke="0" extrusionOk="0">
                <a:moveTo>
                  <a:pt x="0" y="0"/>
                </a:moveTo>
                <a:cubicBezTo>
                  <a:pt x="251736" y="-55872"/>
                  <a:pt x="360004" y="44270"/>
                  <a:pt x="532538" y="0"/>
                </a:cubicBezTo>
                <a:cubicBezTo>
                  <a:pt x="705072" y="-44270"/>
                  <a:pt x="930936" y="41807"/>
                  <a:pt x="1150281" y="0"/>
                </a:cubicBezTo>
                <a:cubicBezTo>
                  <a:pt x="1369626" y="-41807"/>
                  <a:pt x="1565479" y="38943"/>
                  <a:pt x="1682819" y="0"/>
                </a:cubicBezTo>
                <a:cubicBezTo>
                  <a:pt x="1800159" y="-38943"/>
                  <a:pt x="2047515" y="46399"/>
                  <a:pt x="2172753" y="0"/>
                </a:cubicBezTo>
                <a:cubicBezTo>
                  <a:pt x="2297991" y="-46399"/>
                  <a:pt x="2487875" y="50720"/>
                  <a:pt x="2620085" y="0"/>
                </a:cubicBezTo>
                <a:cubicBezTo>
                  <a:pt x="2752295" y="-50720"/>
                  <a:pt x="2967538" y="40731"/>
                  <a:pt x="3195225" y="0"/>
                </a:cubicBezTo>
                <a:cubicBezTo>
                  <a:pt x="3422912" y="-40731"/>
                  <a:pt x="3466723" y="25320"/>
                  <a:pt x="3599954" y="0"/>
                </a:cubicBezTo>
                <a:cubicBezTo>
                  <a:pt x="3733185" y="-25320"/>
                  <a:pt x="3979795" y="2118"/>
                  <a:pt x="4260300" y="0"/>
                </a:cubicBezTo>
                <a:cubicBezTo>
                  <a:pt x="4287113" y="188955"/>
                  <a:pt x="4243809" y="318233"/>
                  <a:pt x="4260300" y="500081"/>
                </a:cubicBezTo>
                <a:cubicBezTo>
                  <a:pt x="4276791" y="681929"/>
                  <a:pt x="4220899" y="848681"/>
                  <a:pt x="4260300" y="1000163"/>
                </a:cubicBezTo>
                <a:cubicBezTo>
                  <a:pt x="4299701" y="1151645"/>
                  <a:pt x="4236470" y="1346592"/>
                  <a:pt x="4260300" y="1500244"/>
                </a:cubicBezTo>
                <a:cubicBezTo>
                  <a:pt x="4108402" y="1552937"/>
                  <a:pt x="3949513" y="1480709"/>
                  <a:pt x="3812969" y="1500244"/>
                </a:cubicBezTo>
                <a:cubicBezTo>
                  <a:pt x="3676425" y="1519779"/>
                  <a:pt x="3572253" y="1484460"/>
                  <a:pt x="3408240" y="1500244"/>
                </a:cubicBezTo>
                <a:cubicBezTo>
                  <a:pt x="3244227" y="1516028"/>
                  <a:pt x="3042270" y="1452605"/>
                  <a:pt x="2833100" y="1500244"/>
                </a:cubicBezTo>
                <a:cubicBezTo>
                  <a:pt x="2623930" y="1547883"/>
                  <a:pt x="2461915" y="1461225"/>
                  <a:pt x="2300562" y="1500244"/>
                </a:cubicBezTo>
                <a:cubicBezTo>
                  <a:pt x="2139209" y="1539263"/>
                  <a:pt x="1933498" y="1437663"/>
                  <a:pt x="1682819" y="1500244"/>
                </a:cubicBezTo>
                <a:cubicBezTo>
                  <a:pt x="1432140" y="1562825"/>
                  <a:pt x="1422888" y="1476727"/>
                  <a:pt x="1235487" y="1500244"/>
                </a:cubicBezTo>
                <a:cubicBezTo>
                  <a:pt x="1048086" y="1523761"/>
                  <a:pt x="868391" y="1470263"/>
                  <a:pt x="617744" y="1500244"/>
                </a:cubicBezTo>
                <a:cubicBezTo>
                  <a:pt x="367097" y="1530225"/>
                  <a:pt x="234691" y="1497843"/>
                  <a:pt x="0" y="1500244"/>
                </a:cubicBezTo>
                <a:cubicBezTo>
                  <a:pt x="-38730" y="1276864"/>
                  <a:pt x="47327" y="1152217"/>
                  <a:pt x="0" y="1045170"/>
                </a:cubicBezTo>
                <a:cubicBezTo>
                  <a:pt x="-47327" y="938123"/>
                  <a:pt x="36818" y="683301"/>
                  <a:pt x="0" y="530086"/>
                </a:cubicBezTo>
                <a:cubicBezTo>
                  <a:pt x="-36818" y="376871"/>
                  <a:pt x="5421" y="11355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205118731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en-GB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LEN(text) </a:t>
            </a:r>
            <a:r>
              <a:rPr lang="en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→ Lấy ra số ký tự của chuỗi (bao gồm cả khoảng trắng).</a:t>
            </a:r>
          </a:p>
          <a:p>
            <a:pPr marL="285750" indent="-173038">
              <a:buFont typeface="Arial" panose="020B0604020202020204" pitchFamily="34" charset="0"/>
              <a:buChar char="•"/>
            </a:pPr>
            <a:r>
              <a:rPr lang="en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text</a:t>
            </a:r>
            <a:r>
              <a:rPr lang="en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: chuỗi cần tính chiều dài.</a:t>
            </a:r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607C533-4CB3-4B6B-B7D3-6167B26CD86F}"/>
              </a:ext>
            </a:extLst>
          </p:cNvPr>
          <p:cNvGrpSpPr/>
          <p:nvPr/>
        </p:nvGrpSpPr>
        <p:grpSpPr>
          <a:xfrm>
            <a:off x="684068" y="1508718"/>
            <a:ext cx="918955" cy="1719905"/>
            <a:chOff x="684068" y="1508718"/>
            <a:chExt cx="918955" cy="171990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F7E5BD1-2870-4698-BB4E-0546E032FD35}"/>
                </a:ext>
              </a:extLst>
            </p:cNvPr>
            <p:cNvSpPr/>
            <p:nvPr/>
          </p:nvSpPr>
          <p:spPr>
            <a:xfrm>
              <a:off x="684068" y="1508718"/>
              <a:ext cx="918955" cy="32686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2E41F95B-4C8C-410E-81C2-0A3C24834B08}"/>
                </a:ext>
              </a:extLst>
            </p:cNvPr>
            <p:cNvCxnSpPr>
              <a:stCxn id="11" idx="2"/>
            </p:cNvCxnSpPr>
            <p:nvPr/>
          </p:nvCxnSpPr>
          <p:spPr>
            <a:xfrm>
              <a:off x="1143546" y="1835578"/>
              <a:ext cx="335298" cy="1393045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FB8AC366-9765-4A90-85A4-843067B391CF}"/>
              </a:ext>
            </a:extLst>
          </p:cNvPr>
          <p:cNvSpPr txBox="1"/>
          <p:nvPr/>
        </p:nvSpPr>
        <p:spPr>
          <a:xfrm>
            <a:off x="1273039" y="3216900"/>
            <a:ext cx="699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>
                <a:solidFill>
                  <a:schemeClr val="tx2">
                    <a:lumMod val="75000"/>
                  </a:schemeClr>
                </a:solidFill>
              </a:rPr>
              <a:t>A1</a:t>
            </a:r>
          </a:p>
        </p:txBody>
      </p:sp>
    </p:spTree>
    <p:extLst>
      <p:ext uri="{BB962C8B-B14F-4D97-AF65-F5344CB8AC3E}">
        <p14:creationId xmlns:p14="http://schemas.microsoft.com/office/powerpoint/2010/main" val="24427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0" grpId="0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45ED-AC19-4A10-A081-B8397AE76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Times New Roman" panose="02020603050405020304" pitchFamily="18" charset="0"/>
                <a:cs typeface="Times New Roman" panose="02020603050405020304" pitchFamily="18" charset="0"/>
              </a:rPr>
              <a:t>Xử lý chuỗi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A32D84-7FE8-4F70-B69F-707BA8ACF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2190044"/>
            <a:ext cx="4260300" cy="2378755"/>
          </a:xfrm>
        </p:spPr>
        <p:txBody>
          <a:bodyPr/>
          <a:lstStyle/>
          <a:p>
            <a:pPr marL="0" indent="0">
              <a:buNone/>
            </a:pPr>
            <a:r>
              <a:rPr lang="en-GB">
                <a:latin typeface="+mn-lt"/>
              </a:rPr>
              <a:t>Hãy lấy ra chữ “</a:t>
            </a:r>
            <a:r>
              <a:rPr lang="en-GB" b="1">
                <a:latin typeface="+mn-lt"/>
              </a:rPr>
              <a:t>TIN</a:t>
            </a:r>
            <a:r>
              <a:rPr lang="en-GB">
                <a:latin typeface="+mn-lt"/>
              </a:rPr>
              <a:t>” </a:t>
            </a:r>
            <a:br>
              <a:rPr lang="en-GB">
                <a:latin typeface="+mn-lt"/>
              </a:rPr>
            </a:br>
            <a:r>
              <a:rPr lang="en-GB">
                <a:latin typeface="+mn-lt"/>
              </a:rPr>
              <a:t>từ chuỗi trong ô </a:t>
            </a:r>
            <a:r>
              <a:rPr lang="en-GB" b="1">
                <a:latin typeface="+mn-lt"/>
              </a:rPr>
              <a:t>A1</a:t>
            </a:r>
            <a:r>
              <a:rPr lang="en-GB">
                <a:latin typeface="+mn-lt"/>
              </a:rPr>
              <a:t>?</a:t>
            </a:r>
          </a:p>
          <a:p>
            <a:pPr marL="0" indent="0">
              <a:buNone/>
            </a:pPr>
            <a:endParaRPr lang="en-GB">
              <a:latin typeface="+mj-lt"/>
            </a:endParaRPr>
          </a:p>
          <a:p>
            <a:pPr marL="0" indent="0">
              <a:buNone/>
            </a:pPr>
            <a:r>
              <a:rPr lang="en-GB" sz="2400" b="1">
                <a:solidFill>
                  <a:schemeClr val="accent3"/>
                </a:solidFill>
                <a:latin typeface="+mj-lt"/>
              </a:rPr>
              <a:t>=LEFT(     ,   )</a:t>
            </a:r>
          </a:p>
        </p:txBody>
      </p:sp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2B493AD9-73B6-4094-BF30-77D52460C6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00" y="1171600"/>
            <a:ext cx="1343212" cy="685896"/>
          </a:xfrm>
          <a:prstGeom prst="rect">
            <a:avLst/>
          </a:prstGeom>
        </p:spPr>
      </p:pic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0DBC5CFD-CC23-4B78-9C5E-F61BE21E27AC}"/>
              </a:ext>
            </a:extLst>
          </p:cNvPr>
          <p:cNvGraphicFramePr>
            <a:graphicFrameLocks noGrp="1"/>
          </p:cNvGraphicFramePr>
          <p:nvPr/>
        </p:nvGraphicFramePr>
        <p:xfrm>
          <a:off x="2935110" y="1159938"/>
          <a:ext cx="3273781" cy="675640"/>
        </p:xfrm>
        <a:graphic>
          <a:graphicData uri="http://schemas.openxmlformats.org/drawingml/2006/table">
            <a:tbl>
              <a:tblPr firstRow="1" bandRow="1">
                <a:tableStyleId>{CB924686-8F06-41F9-A991-BB20D21DD89E}</a:tableStyleId>
              </a:tblPr>
              <a:tblGrid>
                <a:gridCol w="467683">
                  <a:extLst>
                    <a:ext uri="{9D8B030D-6E8A-4147-A177-3AD203B41FA5}">
                      <a16:colId xmlns:a16="http://schemas.microsoft.com/office/drawing/2014/main" val="4052747890"/>
                    </a:ext>
                  </a:extLst>
                </a:gridCol>
                <a:gridCol w="467683">
                  <a:extLst>
                    <a:ext uri="{9D8B030D-6E8A-4147-A177-3AD203B41FA5}">
                      <a16:colId xmlns:a16="http://schemas.microsoft.com/office/drawing/2014/main" val="3514987947"/>
                    </a:ext>
                  </a:extLst>
                </a:gridCol>
                <a:gridCol w="467683">
                  <a:extLst>
                    <a:ext uri="{9D8B030D-6E8A-4147-A177-3AD203B41FA5}">
                      <a16:colId xmlns:a16="http://schemas.microsoft.com/office/drawing/2014/main" val="1772403635"/>
                    </a:ext>
                  </a:extLst>
                </a:gridCol>
                <a:gridCol w="467683">
                  <a:extLst>
                    <a:ext uri="{9D8B030D-6E8A-4147-A177-3AD203B41FA5}">
                      <a16:colId xmlns:a16="http://schemas.microsoft.com/office/drawing/2014/main" val="793160167"/>
                    </a:ext>
                  </a:extLst>
                </a:gridCol>
                <a:gridCol w="467683">
                  <a:extLst>
                    <a:ext uri="{9D8B030D-6E8A-4147-A177-3AD203B41FA5}">
                      <a16:colId xmlns:a16="http://schemas.microsoft.com/office/drawing/2014/main" val="1031197103"/>
                    </a:ext>
                  </a:extLst>
                </a:gridCol>
                <a:gridCol w="467683">
                  <a:extLst>
                    <a:ext uri="{9D8B030D-6E8A-4147-A177-3AD203B41FA5}">
                      <a16:colId xmlns:a16="http://schemas.microsoft.com/office/drawing/2014/main" val="716563203"/>
                    </a:ext>
                  </a:extLst>
                </a:gridCol>
                <a:gridCol w="467683">
                  <a:extLst>
                    <a:ext uri="{9D8B030D-6E8A-4147-A177-3AD203B41FA5}">
                      <a16:colId xmlns:a16="http://schemas.microsoft.com/office/drawing/2014/main" val="2843538531"/>
                    </a:ext>
                  </a:extLst>
                </a:gridCol>
              </a:tblGrid>
              <a:tr h="296329"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1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2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3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4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5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6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7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5390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1"/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/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/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/>
                        <a:t>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6467879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A7092F2-8E84-4764-AC00-377E8BA3E6DE}"/>
              </a:ext>
            </a:extLst>
          </p:cNvPr>
          <p:cNvCxnSpPr/>
          <p:nvPr/>
        </p:nvCxnSpPr>
        <p:spPr>
          <a:xfrm>
            <a:off x="1998133" y="1618218"/>
            <a:ext cx="711200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0424532-D51E-4FB6-8E32-2C1985717AD4}"/>
              </a:ext>
            </a:extLst>
          </p:cNvPr>
          <p:cNvGrpSpPr/>
          <p:nvPr/>
        </p:nvGrpSpPr>
        <p:grpSpPr>
          <a:xfrm>
            <a:off x="2453924" y="3228623"/>
            <a:ext cx="1278467" cy="461665"/>
            <a:chOff x="1746955" y="3228623"/>
            <a:chExt cx="1278467" cy="461665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FD409F32-EF0E-4350-A55D-04F94214F883}"/>
                </a:ext>
              </a:extLst>
            </p:cNvPr>
            <p:cNvCxnSpPr>
              <a:cxnSpLocks/>
            </p:cNvCxnSpPr>
            <p:nvPr/>
          </p:nvCxnSpPr>
          <p:spPr>
            <a:xfrm>
              <a:off x="1746955" y="3460044"/>
              <a:ext cx="502356" cy="0"/>
            </a:xfrm>
            <a:prstGeom prst="straightConnector1">
              <a:avLst/>
            </a:prstGeom>
            <a:ln w="19050">
              <a:solidFill>
                <a:schemeClr val="bg1">
                  <a:lumMod val="6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2F1628B-6402-428E-9F7B-C59FFAFEEC7D}"/>
                </a:ext>
              </a:extLst>
            </p:cNvPr>
            <p:cNvSpPr txBox="1"/>
            <p:nvPr/>
          </p:nvSpPr>
          <p:spPr>
            <a:xfrm>
              <a:off x="2325511" y="3228623"/>
              <a:ext cx="6999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>
                  <a:solidFill>
                    <a:schemeClr val="tx2">
                      <a:lumMod val="75000"/>
                    </a:schemeClr>
                  </a:solidFill>
                </a:rPr>
                <a:t>TIN</a:t>
              </a:r>
            </a:p>
          </p:txBody>
        </p:sp>
      </p:grp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9C61D006-343F-43F1-BFF1-D9CB09E0CDD0}"/>
              </a:ext>
            </a:extLst>
          </p:cNvPr>
          <p:cNvSpPr txBox="1">
            <a:spLocks/>
          </p:cNvSpPr>
          <p:nvPr/>
        </p:nvSpPr>
        <p:spPr>
          <a:xfrm>
            <a:off x="4359552" y="2190045"/>
            <a:ext cx="4260300" cy="1625600"/>
          </a:xfrm>
          <a:custGeom>
            <a:avLst/>
            <a:gdLst>
              <a:gd name="connsiteX0" fmla="*/ 0 w 4260300"/>
              <a:gd name="connsiteY0" fmla="*/ 0 h 1625600"/>
              <a:gd name="connsiteX1" fmla="*/ 447332 w 4260300"/>
              <a:gd name="connsiteY1" fmla="*/ 0 h 1625600"/>
              <a:gd name="connsiteX2" fmla="*/ 1065075 w 4260300"/>
              <a:gd name="connsiteY2" fmla="*/ 0 h 1625600"/>
              <a:gd name="connsiteX3" fmla="*/ 1597613 w 4260300"/>
              <a:gd name="connsiteY3" fmla="*/ 0 h 1625600"/>
              <a:gd name="connsiteX4" fmla="*/ 2044944 w 4260300"/>
              <a:gd name="connsiteY4" fmla="*/ 0 h 1625600"/>
              <a:gd name="connsiteX5" fmla="*/ 2449673 w 4260300"/>
              <a:gd name="connsiteY5" fmla="*/ 0 h 1625600"/>
              <a:gd name="connsiteX6" fmla="*/ 2897004 w 4260300"/>
              <a:gd name="connsiteY6" fmla="*/ 0 h 1625600"/>
              <a:gd name="connsiteX7" fmla="*/ 3386938 w 4260300"/>
              <a:gd name="connsiteY7" fmla="*/ 0 h 1625600"/>
              <a:gd name="connsiteX8" fmla="*/ 4260300 w 4260300"/>
              <a:gd name="connsiteY8" fmla="*/ 0 h 1625600"/>
              <a:gd name="connsiteX9" fmla="*/ 4260300 w 4260300"/>
              <a:gd name="connsiteY9" fmla="*/ 525611 h 1625600"/>
              <a:gd name="connsiteX10" fmla="*/ 4260300 w 4260300"/>
              <a:gd name="connsiteY10" fmla="*/ 1034965 h 1625600"/>
              <a:gd name="connsiteX11" fmla="*/ 4260300 w 4260300"/>
              <a:gd name="connsiteY11" fmla="*/ 1625600 h 1625600"/>
              <a:gd name="connsiteX12" fmla="*/ 3812969 w 4260300"/>
              <a:gd name="connsiteY12" fmla="*/ 1625600 h 1625600"/>
              <a:gd name="connsiteX13" fmla="*/ 3323034 w 4260300"/>
              <a:gd name="connsiteY13" fmla="*/ 1625600 h 1625600"/>
              <a:gd name="connsiteX14" fmla="*/ 2790497 w 4260300"/>
              <a:gd name="connsiteY14" fmla="*/ 1625600 h 1625600"/>
              <a:gd name="connsiteX15" fmla="*/ 2343165 w 4260300"/>
              <a:gd name="connsiteY15" fmla="*/ 1625600 h 1625600"/>
              <a:gd name="connsiteX16" fmla="*/ 1768025 w 4260300"/>
              <a:gd name="connsiteY16" fmla="*/ 1625600 h 1625600"/>
              <a:gd name="connsiteX17" fmla="*/ 1363296 w 4260300"/>
              <a:gd name="connsiteY17" fmla="*/ 1625600 h 1625600"/>
              <a:gd name="connsiteX18" fmla="*/ 830759 w 4260300"/>
              <a:gd name="connsiteY18" fmla="*/ 1625600 h 1625600"/>
              <a:gd name="connsiteX19" fmla="*/ 0 w 4260300"/>
              <a:gd name="connsiteY19" fmla="*/ 1625600 h 1625600"/>
              <a:gd name="connsiteX20" fmla="*/ 0 w 4260300"/>
              <a:gd name="connsiteY20" fmla="*/ 1051221 h 1625600"/>
              <a:gd name="connsiteX21" fmla="*/ 0 w 4260300"/>
              <a:gd name="connsiteY21" fmla="*/ 558123 h 1625600"/>
              <a:gd name="connsiteX22" fmla="*/ 0 w 4260300"/>
              <a:gd name="connsiteY22" fmla="*/ 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260300" h="1625600" fill="none" extrusionOk="0">
                <a:moveTo>
                  <a:pt x="0" y="0"/>
                </a:moveTo>
                <a:cubicBezTo>
                  <a:pt x="101505" y="-4985"/>
                  <a:pt x="260190" y="36564"/>
                  <a:pt x="447332" y="0"/>
                </a:cubicBezTo>
                <a:cubicBezTo>
                  <a:pt x="634474" y="-36564"/>
                  <a:pt x="910684" y="17037"/>
                  <a:pt x="1065075" y="0"/>
                </a:cubicBezTo>
                <a:cubicBezTo>
                  <a:pt x="1219466" y="-17037"/>
                  <a:pt x="1471161" y="45587"/>
                  <a:pt x="1597613" y="0"/>
                </a:cubicBezTo>
                <a:cubicBezTo>
                  <a:pt x="1724065" y="-45587"/>
                  <a:pt x="1831580" y="2977"/>
                  <a:pt x="2044944" y="0"/>
                </a:cubicBezTo>
                <a:cubicBezTo>
                  <a:pt x="2258308" y="-2977"/>
                  <a:pt x="2265219" y="20385"/>
                  <a:pt x="2449673" y="0"/>
                </a:cubicBezTo>
                <a:cubicBezTo>
                  <a:pt x="2634127" y="-20385"/>
                  <a:pt x="2762282" y="8712"/>
                  <a:pt x="2897004" y="0"/>
                </a:cubicBezTo>
                <a:cubicBezTo>
                  <a:pt x="3031726" y="-8712"/>
                  <a:pt x="3208930" y="18002"/>
                  <a:pt x="3386938" y="0"/>
                </a:cubicBezTo>
                <a:cubicBezTo>
                  <a:pt x="3564946" y="-18002"/>
                  <a:pt x="4073320" y="14063"/>
                  <a:pt x="4260300" y="0"/>
                </a:cubicBezTo>
                <a:cubicBezTo>
                  <a:pt x="4300042" y="122532"/>
                  <a:pt x="4197401" y="397654"/>
                  <a:pt x="4260300" y="525611"/>
                </a:cubicBezTo>
                <a:cubicBezTo>
                  <a:pt x="4323199" y="653568"/>
                  <a:pt x="4253835" y="865803"/>
                  <a:pt x="4260300" y="1034965"/>
                </a:cubicBezTo>
                <a:cubicBezTo>
                  <a:pt x="4266765" y="1204127"/>
                  <a:pt x="4239631" y="1405319"/>
                  <a:pt x="4260300" y="1625600"/>
                </a:cubicBezTo>
                <a:cubicBezTo>
                  <a:pt x="4137502" y="1674423"/>
                  <a:pt x="4016957" y="1585170"/>
                  <a:pt x="3812969" y="1625600"/>
                </a:cubicBezTo>
                <a:cubicBezTo>
                  <a:pt x="3608981" y="1666030"/>
                  <a:pt x="3480947" y="1589293"/>
                  <a:pt x="3323034" y="1625600"/>
                </a:cubicBezTo>
                <a:cubicBezTo>
                  <a:pt x="3165122" y="1661907"/>
                  <a:pt x="3039545" y="1604117"/>
                  <a:pt x="2790497" y="1625600"/>
                </a:cubicBezTo>
                <a:cubicBezTo>
                  <a:pt x="2541449" y="1647083"/>
                  <a:pt x="2512421" y="1600675"/>
                  <a:pt x="2343165" y="1625600"/>
                </a:cubicBezTo>
                <a:cubicBezTo>
                  <a:pt x="2173909" y="1650525"/>
                  <a:pt x="1977327" y="1581048"/>
                  <a:pt x="1768025" y="1625600"/>
                </a:cubicBezTo>
                <a:cubicBezTo>
                  <a:pt x="1558723" y="1670152"/>
                  <a:pt x="1560649" y="1605448"/>
                  <a:pt x="1363296" y="1625600"/>
                </a:cubicBezTo>
                <a:cubicBezTo>
                  <a:pt x="1165943" y="1645752"/>
                  <a:pt x="981708" y="1594931"/>
                  <a:pt x="830759" y="1625600"/>
                </a:cubicBezTo>
                <a:cubicBezTo>
                  <a:pt x="679810" y="1656269"/>
                  <a:pt x="410004" y="1541645"/>
                  <a:pt x="0" y="1625600"/>
                </a:cubicBezTo>
                <a:cubicBezTo>
                  <a:pt x="-57607" y="1354722"/>
                  <a:pt x="26706" y="1252014"/>
                  <a:pt x="0" y="1051221"/>
                </a:cubicBezTo>
                <a:cubicBezTo>
                  <a:pt x="-26706" y="850428"/>
                  <a:pt x="12011" y="793852"/>
                  <a:pt x="0" y="558123"/>
                </a:cubicBezTo>
                <a:cubicBezTo>
                  <a:pt x="-12011" y="322394"/>
                  <a:pt x="8809" y="146010"/>
                  <a:pt x="0" y="0"/>
                </a:cubicBezTo>
                <a:close/>
              </a:path>
              <a:path w="4260300" h="1625600" stroke="0" extrusionOk="0">
                <a:moveTo>
                  <a:pt x="0" y="0"/>
                </a:moveTo>
                <a:cubicBezTo>
                  <a:pt x="155618" y="-8160"/>
                  <a:pt x="319073" y="26716"/>
                  <a:pt x="532538" y="0"/>
                </a:cubicBezTo>
                <a:cubicBezTo>
                  <a:pt x="746003" y="-26716"/>
                  <a:pt x="823224" y="2625"/>
                  <a:pt x="1107678" y="0"/>
                </a:cubicBezTo>
                <a:cubicBezTo>
                  <a:pt x="1392132" y="-2625"/>
                  <a:pt x="1409983" y="19703"/>
                  <a:pt x="1512407" y="0"/>
                </a:cubicBezTo>
                <a:cubicBezTo>
                  <a:pt x="1614831" y="-19703"/>
                  <a:pt x="1740756" y="43572"/>
                  <a:pt x="1917135" y="0"/>
                </a:cubicBezTo>
                <a:cubicBezTo>
                  <a:pt x="2093514" y="-43572"/>
                  <a:pt x="2223711" y="51306"/>
                  <a:pt x="2364466" y="0"/>
                </a:cubicBezTo>
                <a:cubicBezTo>
                  <a:pt x="2505221" y="-51306"/>
                  <a:pt x="2809601" y="70520"/>
                  <a:pt x="2982210" y="0"/>
                </a:cubicBezTo>
                <a:cubicBezTo>
                  <a:pt x="3154819" y="-70520"/>
                  <a:pt x="3249038" y="55197"/>
                  <a:pt x="3472145" y="0"/>
                </a:cubicBezTo>
                <a:cubicBezTo>
                  <a:pt x="3695252" y="-55197"/>
                  <a:pt x="4070236" y="80564"/>
                  <a:pt x="4260300" y="0"/>
                </a:cubicBezTo>
                <a:cubicBezTo>
                  <a:pt x="4274192" y="174717"/>
                  <a:pt x="4240435" y="307730"/>
                  <a:pt x="4260300" y="509355"/>
                </a:cubicBezTo>
                <a:cubicBezTo>
                  <a:pt x="4280165" y="710980"/>
                  <a:pt x="4243410" y="893799"/>
                  <a:pt x="4260300" y="1018709"/>
                </a:cubicBezTo>
                <a:cubicBezTo>
                  <a:pt x="4277190" y="1143619"/>
                  <a:pt x="4239260" y="1403704"/>
                  <a:pt x="4260300" y="1625600"/>
                </a:cubicBezTo>
                <a:cubicBezTo>
                  <a:pt x="4036417" y="1635120"/>
                  <a:pt x="3891384" y="1562059"/>
                  <a:pt x="3727763" y="1625600"/>
                </a:cubicBezTo>
                <a:cubicBezTo>
                  <a:pt x="3564142" y="1689141"/>
                  <a:pt x="3295477" y="1599365"/>
                  <a:pt x="3110019" y="1625600"/>
                </a:cubicBezTo>
                <a:cubicBezTo>
                  <a:pt x="2924561" y="1651835"/>
                  <a:pt x="2801613" y="1568904"/>
                  <a:pt x="2534879" y="1625600"/>
                </a:cubicBezTo>
                <a:cubicBezTo>
                  <a:pt x="2268145" y="1682296"/>
                  <a:pt x="2321402" y="1594898"/>
                  <a:pt x="2130150" y="1625600"/>
                </a:cubicBezTo>
                <a:cubicBezTo>
                  <a:pt x="1938898" y="1656302"/>
                  <a:pt x="1891364" y="1593200"/>
                  <a:pt x="1682819" y="1625600"/>
                </a:cubicBezTo>
                <a:cubicBezTo>
                  <a:pt x="1474274" y="1658000"/>
                  <a:pt x="1432643" y="1602214"/>
                  <a:pt x="1278090" y="1625600"/>
                </a:cubicBezTo>
                <a:cubicBezTo>
                  <a:pt x="1123537" y="1648986"/>
                  <a:pt x="955547" y="1610018"/>
                  <a:pt x="873362" y="1625600"/>
                </a:cubicBezTo>
                <a:cubicBezTo>
                  <a:pt x="791177" y="1641182"/>
                  <a:pt x="323160" y="1620983"/>
                  <a:pt x="0" y="1625600"/>
                </a:cubicBezTo>
                <a:cubicBezTo>
                  <a:pt x="-6074" y="1375825"/>
                  <a:pt x="48496" y="1251103"/>
                  <a:pt x="0" y="1083733"/>
                </a:cubicBezTo>
                <a:cubicBezTo>
                  <a:pt x="-48496" y="916363"/>
                  <a:pt x="42993" y="674534"/>
                  <a:pt x="0" y="509355"/>
                </a:cubicBezTo>
                <a:cubicBezTo>
                  <a:pt x="-42993" y="344176"/>
                  <a:pt x="24051" y="107384"/>
                  <a:pt x="0" y="0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400092830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en-GB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LEFT(text, [num_chars]) </a:t>
            </a:r>
            <a:r>
              <a:rPr lang="en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→ Lấy ra một số ký tự bắt đầu từ bên trái của chuỗi.</a:t>
            </a:r>
          </a:p>
          <a:p>
            <a:pPr marL="285750" indent="-173038">
              <a:buFont typeface="Arial" panose="020B0604020202020204" pitchFamily="34" charset="0"/>
              <a:buChar char="•"/>
            </a:pPr>
            <a:r>
              <a:rPr lang="en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text</a:t>
            </a:r>
            <a:r>
              <a:rPr lang="en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: chuỗi chứa các ký tự cần lấy,</a:t>
            </a:r>
          </a:p>
          <a:p>
            <a:pPr marL="285750" indent="-173038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n</a:t>
            </a:r>
            <a:r>
              <a:rPr lang="en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um_chars</a:t>
            </a:r>
            <a:r>
              <a:rPr lang="en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: số ký tự cần lấy ra.</a:t>
            </a:r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635155-1BDA-4A55-B1E7-A47B7F2659DF}"/>
              </a:ext>
            </a:extLst>
          </p:cNvPr>
          <p:cNvSpPr txBox="1"/>
          <p:nvPr/>
        </p:nvSpPr>
        <p:spPr>
          <a:xfrm>
            <a:off x="1387017" y="3228622"/>
            <a:ext cx="699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>
                <a:solidFill>
                  <a:schemeClr val="tx2">
                    <a:lumMod val="75000"/>
                  </a:schemeClr>
                </a:solidFill>
              </a:rPr>
              <a:t>A1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683CC79-6E1F-4F6D-A25B-37DB8607B88B}"/>
              </a:ext>
            </a:extLst>
          </p:cNvPr>
          <p:cNvSpPr txBox="1"/>
          <p:nvPr/>
        </p:nvSpPr>
        <p:spPr>
          <a:xfrm>
            <a:off x="1920314" y="3230793"/>
            <a:ext cx="699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>
                <a:solidFill>
                  <a:schemeClr val="tx2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E08A9675-F256-48E5-A139-91D2BD4E63AB}"/>
              </a:ext>
            </a:extLst>
          </p:cNvPr>
          <p:cNvSpPr/>
          <p:nvPr/>
        </p:nvSpPr>
        <p:spPr>
          <a:xfrm rot="5400000">
            <a:off x="3558923" y="1296178"/>
            <a:ext cx="176814" cy="1424442"/>
          </a:xfrm>
          <a:prstGeom prst="rightBrace">
            <a:avLst>
              <a:gd name="adj1" fmla="val 24630"/>
              <a:gd name="adj2" fmla="val 49259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C7F56E9-1DF9-4CA0-8CC0-3B6BD01FE10C}"/>
              </a:ext>
            </a:extLst>
          </p:cNvPr>
          <p:cNvGrpSpPr/>
          <p:nvPr/>
        </p:nvGrpSpPr>
        <p:grpSpPr>
          <a:xfrm>
            <a:off x="684068" y="1508718"/>
            <a:ext cx="918955" cy="1717733"/>
            <a:chOff x="684068" y="1508718"/>
            <a:chExt cx="918955" cy="1717733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CE01E31-A56E-4E4A-975D-65C5FB259690}"/>
                </a:ext>
              </a:extLst>
            </p:cNvPr>
            <p:cNvSpPr/>
            <p:nvPr/>
          </p:nvSpPr>
          <p:spPr>
            <a:xfrm>
              <a:off x="684068" y="1508718"/>
              <a:ext cx="918955" cy="32686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11D84E1C-6C72-4950-9482-001B7033A3E0}"/>
                </a:ext>
              </a:extLst>
            </p:cNvPr>
            <p:cNvCxnSpPr>
              <a:cxnSpLocks/>
              <a:stCxn id="15" idx="2"/>
            </p:cNvCxnSpPr>
            <p:nvPr/>
          </p:nvCxnSpPr>
          <p:spPr>
            <a:xfrm>
              <a:off x="1143546" y="1835578"/>
              <a:ext cx="440713" cy="1390873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AB2D3BD-A650-4406-8F11-10BA7D86E27F}"/>
              </a:ext>
            </a:extLst>
          </p:cNvPr>
          <p:cNvCxnSpPr>
            <a:cxnSpLocks/>
          </p:cNvCxnSpPr>
          <p:nvPr/>
        </p:nvCxnSpPr>
        <p:spPr>
          <a:xfrm flipH="1">
            <a:off x="2211420" y="2109019"/>
            <a:ext cx="1435910" cy="1117432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85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0" grpId="0" animBg="1"/>
      <p:bldP spid="11" grpId="0"/>
      <p:bldP spid="13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45ED-AC19-4A10-A081-B8397AE76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Times New Roman" panose="02020603050405020304" pitchFamily="18" charset="0"/>
                <a:cs typeface="Times New Roman" panose="02020603050405020304" pitchFamily="18" charset="0"/>
              </a:rPr>
              <a:t>Xử lý chuỗi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A32D84-7FE8-4F70-B69F-707BA8ACF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2190044"/>
            <a:ext cx="4260300" cy="2378755"/>
          </a:xfrm>
        </p:spPr>
        <p:txBody>
          <a:bodyPr/>
          <a:lstStyle/>
          <a:p>
            <a:pPr marL="0" indent="0">
              <a:buNone/>
            </a:pPr>
            <a:r>
              <a:rPr lang="en-GB">
                <a:latin typeface="+mn-lt"/>
              </a:rPr>
              <a:t>Hãy lấy ra chữ “</a:t>
            </a:r>
            <a:r>
              <a:rPr lang="en-GB" b="1">
                <a:latin typeface="+mn-lt"/>
              </a:rPr>
              <a:t>HỌC</a:t>
            </a:r>
            <a:r>
              <a:rPr lang="en-GB">
                <a:latin typeface="+mn-lt"/>
              </a:rPr>
              <a:t>” </a:t>
            </a:r>
            <a:br>
              <a:rPr lang="en-GB">
                <a:latin typeface="+mn-lt"/>
              </a:rPr>
            </a:br>
            <a:r>
              <a:rPr lang="en-GB">
                <a:latin typeface="+mn-lt"/>
              </a:rPr>
              <a:t>từ chuỗi trong ô </a:t>
            </a:r>
            <a:r>
              <a:rPr lang="en-GB" b="1">
                <a:latin typeface="+mn-lt"/>
              </a:rPr>
              <a:t>A1</a:t>
            </a:r>
            <a:r>
              <a:rPr lang="en-GB">
                <a:latin typeface="+mn-lt"/>
              </a:rPr>
              <a:t>?</a:t>
            </a:r>
          </a:p>
          <a:p>
            <a:pPr marL="0" indent="0">
              <a:buNone/>
            </a:pPr>
            <a:endParaRPr lang="en-GB">
              <a:latin typeface="+mj-lt"/>
            </a:endParaRPr>
          </a:p>
          <a:p>
            <a:pPr marL="0" indent="0">
              <a:buNone/>
            </a:pPr>
            <a:r>
              <a:rPr lang="en-GB" sz="2400" b="1">
                <a:solidFill>
                  <a:schemeClr val="accent3"/>
                </a:solidFill>
                <a:latin typeface="+mj-lt"/>
              </a:rPr>
              <a:t>=RIGHT(     ,   )</a:t>
            </a:r>
          </a:p>
        </p:txBody>
      </p:sp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2B493AD9-73B6-4094-BF30-77D52460C6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00" y="1171600"/>
            <a:ext cx="1343212" cy="685896"/>
          </a:xfrm>
          <a:prstGeom prst="rect">
            <a:avLst/>
          </a:prstGeom>
        </p:spPr>
      </p:pic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0DBC5CFD-CC23-4B78-9C5E-F61BE21E27AC}"/>
              </a:ext>
            </a:extLst>
          </p:cNvPr>
          <p:cNvGraphicFramePr>
            <a:graphicFrameLocks noGrp="1"/>
          </p:cNvGraphicFramePr>
          <p:nvPr/>
        </p:nvGraphicFramePr>
        <p:xfrm>
          <a:off x="2935110" y="1159938"/>
          <a:ext cx="3273781" cy="675640"/>
        </p:xfrm>
        <a:graphic>
          <a:graphicData uri="http://schemas.openxmlformats.org/drawingml/2006/table">
            <a:tbl>
              <a:tblPr firstRow="1" bandRow="1">
                <a:tableStyleId>{CB924686-8F06-41F9-A991-BB20D21DD89E}</a:tableStyleId>
              </a:tblPr>
              <a:tblGrid>
                <a:gridCol w="467683">
                  <a:extLst>
                    <a:ext uri="{9D8B030D-6E8A-4147-A177-3AD203B41FA5}">
                      <a16:colId xmlns:a16="http://schemas.microsoft.com/office/drawing/2014/main" val="4052747890"/>
                    </a:ext>
                  </a:extLst>
                </a:gridCol>
                <a:gridCol w="467683">
                  <a:extLst>
                    <a:ext uri="{9D8B030D-6E8A-4147-A177-3AD203B41FA5}">
                      <a16:colId xmlns:a16="http://schemas.microsoft.com/office/drawing/2014/main" val="3514987947"/>
                    </a:ext>
                  </a:extLst>
                </a:gridCol>
                <a:gridCol w="467683">
                  <a:extLst>
                    <a:ext uri="{9D8B030D-6E8A-4147-A177-3AD203B41FA5}">
                      <a16:colId xmlns:a16="http://schemas.microsoft.com/office/drawing/2014/main" val="1772403635"/>
                    </a:ext>
                  </a:extLst>
                </a:gridCol>
                <a:gridCol w="467683">
                  <a:extLst>
                    <a:ext uri="{9D8B030D-6E8A-4147-A177-3AD203B41FA5}">
                      <a16:colId xmlns:a16="http://schemas.microsoft.com/office/drawing/2014/main" val="793160167"/>
                    </a:ext>
                  </a:extLst>
                </a:gridCol>
                <a:gridCol w="467683">
                  <a:extLst>
                    <a:ext uri="{9D8B030D-6E8A-4147-A177-3AD203B41FA5}">
                      <a16:colId xmlns:a16="http://schemas.microsoft.com/office/drawing/2014/main" val="1031197103"/>
                    </a:ext>
                  </a:extLst>
                </a:gridCol>
                <a:gridCol w="467683">
                  <a:extLst>
                    <a:ext uri="{9D8B030D-6E8A-4147-A177-3AD203B41FA5}">
                      <a16:colId xmlns:a16="http://schemas.microsoft.com/office/drawing/2014/main" val="716563203"/>
                    </a:ext>
                  </a:extLst>
                </a:gridCol>
                <a:gridCol w="467683">
                  <a:extLst>
                    <a:ext uri="{9D8B030D-6E8A-4147-A177-3AD203B41FA5}">
                      <a16:colId xmlns:a16="http://schemas.microsoft.com/office/drawing/2014/main" val="2843538531"/>
                    </a:ext>
                  </a:extLst>
                </a:gridCol>
              </a:tblGrid>
              <a:tr h="296329"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1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2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3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4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5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6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7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5390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1"/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/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/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/>
                        <a:t>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6467879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A7092F2-8E84-4764-AC00-377E8BA3E6DE}"/>
              </a:ext>
            </a:extLst>
          </p:cNvPr>
          <p:cNvCxnSpPr/>
          <p:nvPr/>
        </p:nvCxnSpPr>
        <p:spPr>
          <a:xfrm>
            <a:off x="1998133" y="1618218"/>
            <a:ext cx="711200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0424532-D51E-4FB6-8E32-2C1985717AD4}"/>
              </a:ext>
            </a:extLst>
          </p:cNvPr>
          <p:cNvGrpSpPr/>
          <p:nvPr/>
        </p:nvGrpSpPr>
        <p:grpSpPr>
          <a:xfrm>
            <a:off x="2641492" y="3228623"/>
            <a:ext cx="1382005" cy="461665"/>
            <a:chOff x="1817293" y="3228623"/>
            <a:chExt cx="1382005" cy="461665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FD409F32-EF0E-4350-A55D-04F94214F883}"/>
                </a:ext>
              </a:extLst>
            </p:cNvPr>
            <p:cNvCxnSpPr>
              <a:cxnSpLocks/>
            </p:cNvCxnSpPr>
            <p:nvPr/>
          </p:nvCxnSpPr>
          <p:spPr>
            <a:xfrm>
              <a:off x="1817293" y="3460044"/>
              <a:ext cx="502356" cy="0"/>
            </a:xfrm>
            <a:prstGeom prst="straightConnector1">
              <a:avLst/>
            </a:prstGeom>
            <a:ln w="19050">
              <a:solidFill>
                <a:schemeClr val="bg1">
                  <a:lumMod val="6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2F1628B-6402-428E-9F7B-C59FFAFEEC7D}"/>
                </a:ext>
              </a:extLst>
            </p:cNvPr>
            <p:cNvSpPr txBox="1"/>
            <p:nvPr/>
          </p:nvSpPr>
          <p:spPr>
            <a:xfrm>
              <a:off x="2325511" y="3228623"/>
              <a:ext cx="8737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>
                  <a:solidFill>
                    <a:schemeClr val="tx2">
                      <a:lumMod val="75000"/>
                    </a:schemeClr>
                  </a:solidFill>
                </a:rPr>
                <a:t>HỌC</a:t>
              </a:r>
            </a:p>
          </p:txBody>
        </p:sp>
      </p:grp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9C61D006-343F-43F1-BFF1-D9CB09E0CDD0}"/>
              </a:ext>
            </a:extLst>
          </p:cNvPr>
          <p:cNvSpPr txBox="1">
            <a:spLocks/>
          </p:cNvSpPr>
          <p:nvPr/>
        </p:nvSpPr>
        <p:spPr>
          <a:xfrm>
            <a:off x="4359552" y="2190045"/>
            <a:ext cx="4260300" cy="1625600"/>
          </a:xfrm>
          <a:custGeom>
            <a:avLst/>
            <a:gdLst>
              <a:gd name="connsiteX0" fmla="*/ 0 w 4260300"/>
              <a:gd name="connsiteY0" fmla="*/ 0 h 1625600"/>
              <a:gd name="connsiteX1" fmla="*/ 447332 w 4260300"/>
              <a:gd name="connsiteY1" fmla="*/ 0 h 1625600"/>
              <a:gd name="connsiteX2" fmla="*/ 1065075 w 4260300"/>
              <a:gd name="connsiteY2" fmla="*/ 0 h 1625600"/>
              <a:gd name="connsiteX3" fmla="*/ 1597613 w 4260300"/>
              <a:gd name="connsiteY3" fmla="*/ 0 h 1625600"/>
              <a:gd name="connsiteX4" fmla="*/ 2044944 w 4260300"/>
              <a:gd name="connsiteY4" fmla="*/ 0 h 1625600"/>
              <a:gd name="connsiteX5" fmla="*/ 2449673 w 4260300"/>
              <a:gd name="connsiteY5" fmla="*/ 0 h 1625600"/>
              <a:gd name="connsiteX6" fmla="*/ 2897004 w 4260300"/>
              <a:gd name="connsiteY6" fmla="*/ 0 h 1625600"/>
              <a:gd name="connsiteX7" fmla="*/ 3386938 w 4260300"/>
              <a:gd name="connsiteY7" fmla="*/ 0 h 1625600"/>
              <a:gd name="connsiteX8" fmla="*/ 4260300 w 4260300"/>
              <a:gd name="connsiteY8" fmla="*/ 0 h 1625600"/>
              <a:gd name="connsiteX9" fmla="*/ 4260300 w 4260300"/>
              <a:gd name="connsiteY9" fmla="*/ 525611 h 1625600"/>
              <a:gd name="connsiteX10" fmla="*/ 4260300 w 4260300"/>
              <a:gd name="connsiteY10" fmla="*/ 1034965 h 1625600"/>
              <a:gd name="connsiteX11" fmla="*/ 4260300 w 4260300"/>
              <a:gd name="connsiteY11" fmla="*/ 1625600 h 1625600"/>
              <a:gd name="connsiteX12" fmla="*/ 3812969 w 4260300"/>
              <a:gd name="connsiteY12" fmla="*/ 1625600 h 1625600"/>
              <a:gd name="connsiteX13" fmla="*/ 3323034 w 4260300"/>
              <a:gd name="connsiteY13" fmla="*/ 1625600 h 1625600"/>
              <a:gd name="connsiteX14" fmla="*/ 2790497 w 4260300"/>
              <a:gd name="connsiteY14" fmla="*/ 1625600 h 1625600"/>
              <a:gd name="connsiteX15" fmla="*/ 2343165 w 4260300"/>
              <a:gd name="connsiteY15" fmla="*/ 1625600 h 1625600"/>
              <a:gd name="connsiteX16" fmla="*/ 1768025 w 4260300"/>
              <a:gd name="connsiteY16" fmla="*/ 1625600 h 1625600"/>
              <a:gd name="connsiteX17" fmla="*/ 1363296 w 4260300"/>
              <a:gd name="connsiteY17" fmla="*/ 1625600 h 1625600"/>
              <a:gd name="connsiteX18" fmla="*/ 830759 w 4260300"/>
              <a:gd name="connsiteY18" fmla="*/ 1625600 h 1625600"/>
              <a:gd name="connsiteX19" fmla="*/ 0 w 4260300"/>
              <a:gd name="connsiteY19" fmla="*/ 1625600 h 1625600"/>
              <a:gd name="connsiteX20" fmla="*/ 0 w 4260300"/>
              <a:gd name="connsiteY20" fmla="*/ 1051221 h 1625600"/>
              <a:gd name="connsiteX21" fmla="*/ 0 w 4260300"/>
              <a:gd name="connsiteY21" fmla="*/ 558123 h 1625600"/>
              <a:gd name="connsiteX22" fmla="*/ 0 w 4260300"/>
              <a:gd name="connsiteY22" fmla="*/ 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260300" h="1625600" fill="none" extrusionOk="0">
                <a:moveTo>
                  <a:pt x="0" y="0"/>
                </a:moveTo>
                <a:cubicBezTo>
                  <a:pt x="101505" y="-4985"/>
                  <a:pt x="260190" y="36564"/>
                  <a:pt x="447332" y="0"/>
                </a:cubicBezTo>
                <a:cubicBezTo>
                  <a:pt x="634474" y="-36564"/>
                  <a:pt x="910684" y="17037"/>
                  <a:pt x="1065075" y="0"/>
                </a:cubicBezTo>
                <a:cubicBezTo>
                  <a:pt x="1219466" y="-17037"/>
                  <a:pt x="1471161" y="45587"/>
                  <a:pt x="1597613" y="0"/>
                </a:cubicBezTo>
                <a:cubicBezTo>
                  <a:pt x="1724065" y="-45587"/>
                  <a:pt x="1831580" y="2977"/>
                  <a:pt x="2044944" y="0"/>
                </a:cubicBezTo>
                <a:cubicBezTo>
                  <a:pt x="2258308" y="-2977"/>
                  <a:pt x="2265219" y="20385"/>
                  <a:pt x="2449673" y="0"/>
                </a:cubicBezTo>
                <a:cubicBezTo>
                  <a:pt x="2634127" y="-20385"/>
                  <a:pt x="2762282" y="8712"/>
                  <a:pt x="2897004" y="0"/>
                </a:cubicBezTo>
                <a:cubicBezTo>
                  <a:pt x="3031726" y="-8712"/>
                  <a:pt x="3208930" y="18002"/>
                  <a:pt x="3386938" y="0"/>
                </a:cubicBezTo>
                <a:cubicBezTo>
                  <a:pt x="3564946" y="-18002"/>
                  <a:pt x="4073320" y="14063"/>
                  <a:pt x="4260300" y="0"/>
                </a:cubicBezTo>
                <a:cubicBezTo>
                  <a:pt x="4300042" y="122532"/>
                  <a:pt x="4197401" y="397654"/>
                  <a:pt x="4260300" y="525611"/>
                </a:cubicBezTo>
                <a:cubicBezTo>
                  <a:pt x="4323199" y="653568"/>
                  <a:pt x="4253835" y="865803"/>
                  <a:pt x="4260300" y="1034965"/>
                </a:cubicBezTo>
                <a:cubicBezTo>
                  <a:pt x="4266765" y="1204127"/>
                  <a:pt x="4239631" y="1405319"/>
                  <a:pt x="4260300" y="1625600"/>
                </a:cubicBezTo>
                <a:cubicBezTo>
                  <a:pt x="4137502" y="1674423"/>
                  <a:pt x="4016957" y="1585170"/>
                  <a:pt x="3812969" y="1625600"/>
                </a:cubicBezTo>
                <a:cubicBezTo>
                  <a:pt x="3608981" y="1666030"/>
                  <a:pt x="3480947" y="1589293"/>
                  <a:pt x="3323034" y="1625600"/>
                </a:cubicBezTo>
                <a:cubicBezTo>
                  <a:pt x="3165122" y="1661907"/>
                  <a:pt x="3039545" y="1604117"/>
                  <a:pt x="2790497" y="1625600"/>
                </a:cubicBezTo>
                <a:cubicBezTo>
                  <a:pt x="2541449" y="1647083"/>
                  <a:pt x="2512421" y="1600675"/>
                  <a:pt x="2343165" y="1625600"/>
                </a:cubicBezTo>
                <a:cubicBezTo>
                  <a:pt x="2173909" y="1650525"/>
                  <a:pt x="1977327" y="1581048"/>
                  <a:pt x="1768025" y="1625600"/>
                </a:cubicBezTo>
                <a:cubicBezTo>
                  <a:pt x="1558723" y="1670152"/>
                  <a:pt x="1560649" y="1605448"/>
                  <a:pt x="1363296" y="1625600"/>
                </a:cubicBezTo>
                <a:cubicBezTo>
                  <a:pt x="1165943" y="1645752"/>
                  <a:pt x="981708" y="1594931"/>
                  <a:pt x="830759" y="1625600"/>
                </a:cubicBezTo>
                <a:cubicBezTo>
                  <a:pt x="679810" y="1656269"/>
                  <a:pt x="410004" y="1541645"/>
                  <a:pt x="0" y="1625600"/>
                </a:cubicBezTo>
                <a:cubicBezTo>
                  <a:pt x="-57607" y="1354722"/>
                  <a:pt x="26706" y="1252014"/>
                  <a:pt x="0" y="1051221"/>
                </a:cubicBezTo>
                <a:cubicBezTo>
                  <a:pt x="-26706" y="850428"/>
                  <a:pt x="12011" y="793852"/>
                  <a:pt x="0" y="558123"/>
                </a:cubicBezTo>
                <a:cubicBezTo>
                  <a:pt x="-12011" y="322394"/>
                  <a:pt x="8809" y="146010"/>
                  <a:pt x="0" y="0"/>
                </a:cubicBezTo>
                <a:close/>
              </a:path>
              <a:path w="4260300" h="1625600" stroke="0" extrusionOk="0">
                <a:moveTo>
                  <a:pt x="0" y="0"/>
                </a:moveTo>
                <a:cubicBezTo>
                  <a:pt x="155618" y="-8160"/>
                  <a:pt x="319073" y="26716"/>
                  <a:pt x="532538" y="0"/>
                </a:cubicBezTo>
                <a:cubicBezTo>
                  <a:pt x="746003" y="-26716"/>
                  <a:pt x="823224" y="2625"/>
                  <a:pt x="1107678" y="0"/>
                </a:cubicBezTo>
                <a:cubicBezTo>
                  <a:pt x="1392132" y="-2625"/>
                  <a:pt x="1409983" y="19703"/>
                  <a:pt x="1512407" y="0"/>
                </a:cubicBezTo>
                <a:cubicBezTo>
                  <a:pt x="1614831" y="-19703"/>
                  <a:pt x="1740756" y="43572"/>
                  <a:pt x="1917135" y="0"/>
                </a:cubicBezTo>
                <a:cubicBezTo>
                  <a:pt x="2093514" y="-43572"/>
                  <a:pt x="2223711" y="51306"/>
                  <a:pt x="2364466" y="0"/>
                </a:cubicBezTo>
                <a:cubicBezTo>
                  <a:pt x="2505221" y="-51306"/>
                  <a:pt x="2809601" y="70520"/>
                  <a:pt x="2982210" y="0"/>
                </a:cubicBezTo>
                <a:cubicBezTo>
                  <a:pt x="3154819" y="-70520"/>
                  <a:pt x="3249038" y="55197"/>
                  <a:pt x="3472145" y="0"/>
                </a:cubicBezTo>
                <a:cubicBezTo>
                  <a:pt x="3695252" y="-55197"/>
                  <a:pt x="4070236" y="80564"/>
                  <a:pt x="4260300" y="0"/>
                </a:cubicBezTo>
                <a:cubicBezTo>
                  <a:pt x="4274192" y="174717"/>
                  <a:pt x="4240435" y="307730"/>
                  <a:pt x="4260300" y="509355"/>
                </a:cubicBezTo>
                <a:cubicBezTo>
                  <a:pt x="4280165" y="710980"/>
                  <a:pt x="4243410" y="893799"/>
                  <a:pt x="4260300" y="1018709"/>
                </a:cubicBezTo>
                <a:cubicBezTo>
                  <a:pt x="4277190" y="1143619"/>
                  <a:pt x="4239260" y="1403704"/>
                  <a:pt x="4260300" y="1625600"/>
                </a:cubicBezTo>
                <a:cubicBezTo>
                  <a:pt x="4036417" y="1635120"/>
                  <a:pt x="3891384" y="1562059"/>
                  <a:pt x="3727763" y="1625600"/>
                </a:cubicBezTo>
                <a:cubicBezTo>
                  <a:pt x="3564142" y="1689141"/>
                  <a:pt x="3295477" y="1599365"/>
                  <a:pt x="3110019" y="1625600"/>
                </a:cubicBezTo>
                <a:cubicBezTo>
                  <a:pt x="2924561" y="1651835"/>
                  <a:pt x="2801613" y="1568904"/>
                  <a:pt x="2534879" y="1625600"/>
                </a:cubicBezTo>
                <a:cubicBezTo>
                  <a:pt x="2268145" y="1682296"/>
                  <a:pt x="2321402" y="1594898"/>
                  <a:pt x="2130150" y="1625600"/>
                </a:cubicBezTo>
                <a:cubicBezTo>
                  <a:pt x="1938898" y="1656302"/>
                  <a:pt x="1891364" y="1593200"/>
                  <a:pt x="1682819" y="1625600"/>
                </a:cubicBezTo>
                <a:cubicBezTo>
                  <a:pt x="1474274" y="1658000"/>
                  <a:pt x="1432643" y="1602214"/>
                  <a:pt x="1278090" y="1625600"/>
                </a:cubicBezTo>
                <a:cubicBezTo>
                  <a:pt x="1123537" y="1648986"/>
                  <a:pt x="955547" y="1610018"/>
                  <a:pt x="873362" y="1625600"/>
                </a:cubicBezTo>
                <a:cubicBezTo>
                  <a:pt x="791177" y="1641182"/>
                  <a:pt x="323160" y="1620983"/>
                  <a:pt x="0" y="1625600"/>
                </a:cubicBezTo>
                <a:cubicBezTo>
                  <a:pt x="-6074" y="1375825"/>
                  <a:pt x="48496" y="1251103"/>
                  <a:pt x="0" y="1083733"/>
                </a:cubicBezTo>
                <a:cubicBezTo>
                  <a:pt x="-48496" y="916363"/>
                  <a:pt x="42993" y="674534"/>
                  <a:pt x="0" y="509355"/>
                </a:cubicBezTo>
                <a:cubicBezTo>
                  <a:pt x="-42993" y="344176"/>
                  <a:pt x="24051" y="107384"/>
                  <a:pt x="0" y="0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400092830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en-GB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RIGHT(text, [num_chars]) </a:t>
            </a:r>
            <a:r>
              <a:rPr lang="en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→ Lấy ra một số ký tự bắt đầu từ bên phải của chuỗi.</a:t>
            </a:r>
          </a:p>
          <a:p>
            <a:pPr marL="285750" indent="-173038">
              <a:buFont typeface="Arial" panose="020B0604020202020204" pitchFamily="34" charset="0"/>
              <a:buChar char="•"/>
            </a:pPr>
            <a:r>
              <a:rPr lang="en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text</a:t>
            </a:r>
            <a:r>
              <a:rPr lang="en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: chuỗi chứa các ký tự cần lấy,</a:t>
            </a:r>
          </a:p>
          <a:p>
            <a:pPr marL="285750" indent="-173038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n</a:t>
            </a:r>
            <a:r>
              <a:rPr lang="en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um_chars</a:t>
            </a:r>
            <a:r>
              <a:rPr lang="en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: số ký tự cần lấy ra.</a:t>
            </a:r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635155-1BDA-4A55-B1E7-A47B7F2659DF}"/>
              </a:ext>
            </a:extLst>
          </p:cNvPr>
          <p:cNvSpPr txBox="1"/>
          <p:nvPr/>
        </p:nvSpPr>
        <p:spPr>
          <a:xfrm>
            <a:off x="1574585" y="3216899"/>
            <a:ext cx="699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>
                <a:solidFill>
                  <a:schemeClr val="tx2">
                    <a:lumMod val="75000"/>
                  </a:schemeClr>
                </a:solidFill>
              </a:rPr>
              <a:t>A1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683CC79-6E1F-4F6D-A25B-37DB8607B88B}"/>
              </a:ext>
            </a:extLst>
          </p:cNvPr>
          <p:cNvSpPr txBox="1"/>
          <p:nvPr/>
        </p:nvSpPr>
        <p:spPr>
          <a:xfrm>
            <a:off x="2107882" y="3219070"/>
            <a:ext cx="699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>
                <a:solidFill>
                  <a:schemeClr val="tx2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E08A9675-F256-48E5-A139-91D2BD4E63AB}"/>
              </a:ext>
            </a:extLst>
          </p:cNvPr>
          <p:cNvSpPr/>
          <p:nvPr/>
        </p:nvSpPr>
        <p:spPr>
          <a:xfrm rot="5400000">
            <a:off x="5434613" y="1296178"/>
            <a:ext cx="176814" cy="1424442"/>
          </a:xfrm>
          <a:prstGeom prst="rightBrace">
            <a:avLst>
              <a:gd name="adj1" fmla="val 24630"/>
              <a:gd name="adj2" fmla="val 49259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C7F56E9-1DF9-4CA0-8CC0-3B6BD01FE10C}"/>
              </a:ext>
            </a:extLst>
          </p:cNvPr>
          <p:cNvGrpSpPr/>
          <p:nvPr/>
        </p:nvGrpSpPr>
        <p:grpSpPr>
          <a:xfrm>
            <a:off x="684068" y="1508718"/>
            <a:ext cx="1097840" cy="1717733"/>
            <a:chOff x="684068" y="1508718"/>
            <a:chExt cx="1097840" cy="1717733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CE01E31-A56E-4E4A-975D-65C5FB259690}"/>
                </a:ext>
              </a:extLst>
            </p:cNvPr>
            <p:cNvSpPr/>
            <p:nvPr/>
          </p:nvSpPr>
          <p:spPr>
            <a:xfrm>
              <a:off x="684068" y="1508718"/>
              <a:ext cx="918955" cy="32686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11D84E1C-6C72-4950-9482-001B7033A3E0}"/>
                </a:ext>
              </a:extLst>
            </p:cNvPr>
            <p:cNvCxnSpPr>
              <a:cxnSpLocks/>
              <a:stCxn id="15" idx="2"/>
            </p:cNvCxnSpPr>
            <p:nvPr/>
          </p:nvCxnSpPr>
          <p:spPr>
            <a:xfrm>
              <a:off x="1143546" y="1835578"/>
              <a:ext cx="638362" cy="1390873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AB2D3BD-A650-4406-8F11-10BA7D86E27F}"/>
              </a:ext>
            </a:extLst>
          </p:cNvPr>
          <p:cNvCxnSpPr>
            <a:cxnSpLocks/>
            <a:stCxn id="4" idx="1"/>
          </p:cNvCxnSpPr>
          <p:nvPr/>
        </p:nvCxnSpPr>
        <p:spPr>
          <a:xfrm flipH="1">
            <a:off x="2274496" y="2096806"/>
            <a:ext cx="3259079" cy="1211117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116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20" grpId="0" animBg="1"/>
      <p:bldP spid="11" grpId="0"/>
      <p:bldP spid="13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45ED-AC19-4A10-A081-B8397AE76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Times New Roman" panose="02020603050405020304" pitchFamily="18" charset="0"/>
                <a:cs typeface="Times New Roman" panose="02020603050405020304" pitchFamily="18" charset="0"/>
              </a:rPr>
              <a:t>Xử lý chuỗi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A32D84-7FE8-4F70-B69F-707BA8ACF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2190044"/>
            <a:ext cx="4260300" cy="2378755"/>
          </a:xfrm>
        </p:spPr>
        <p:txBody>
          <a:bodyPr/>
          <a:lstStyle/>
          <a:p>
            <a:pPr marL="0" indent="0">
              <a:buNone/>
            </a:pPr>
            <a:r>
              <a:rPr lang="en-GB">
                <a:latin typeface="+mn-lt"/>
              </a:rPr>
              <a:t>Hãy lấy ra chữ “</a:t>
            </a:r>
            <a:r>
              <a:rPr lang="en-GB" b="1">
                <a:latin typeface="+mn-lt"/>
              </a:rPr>
              <a:t>HỌ</a:t>
            </a:r>
            <a:r>
              <a:rPr lang="en-GB">
                <a:latin typeface="+mn-lt"/>
              </a:rPr>
              <a:t>” </a:t>
            </a:r>
            <a:br>
              <a:rPr lang="en-GB">
                <a:latin typeface="+mn-lt"/>
              </a:rPr>
            </a:br>
            <a:r>
              <a:rPr lang="en-GB">
                <a:latin typeface="+mn-lt"/>
              </a:rPr>
              <a:t>từ chuỗi trong ô </a:t>
            </a:r>
            <a:r>
              <a:rPr lang="en-GB" b="1">
                <a:latin typeface="+mn-lt"/>
              </a:rPr>
              <a:t>A1</a:t>
            </a:r>
            <a:r>
              <a:rPr lang="en-GB">
                <a:latin typeface="+mn-lt"/>
              </a:rPr>
              <a:t>?</a:t>
            </a:r>
          </a:p>
          <a:p>
            <a:pPr marL="0" indent="0">
              <a:buNone/>
            </a:pPr>
            <a:endParaRPr lang="en-GB">
              <a:latin typeface="+mj-lt"/>
            </a:endParaRPr>
          </a:p>
          <a:p>
            <a:pPr marL="0" indent="0">
              <a:buNone/>
            </a:pPr>
            <a:r>
              <a:rPr lang="en-GB" sz="2400" b="1">
                <a:solidFill>
                  <a:schemeClr val="accent3"/>
                </a:solidFill>
                <a:latin typeface="+mj-lt"/>
              </a:rPr>
              <a:t>=MID(      ,    ,    )</a:t>
            </a:r>
          </a:p>
        </p:txBody>
      </p:sp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2B493AD9-73B6-4094-BF30-77D52460C6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00" y="1171600"/>
            <a:ext cx="1343212" cy="685896"/>
          </a:xfrm>
          <a:prstGeom prst="rect">
            <a:avLst/>
          </a:prstGeom>
        </p:spPr>
      </p:pic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0DBC5CFD-CC23-4B78-9C5E-F61BE21E27AC}"/>
              </a:ext>
            </a:extLst>
          </p:cNvPr>
          <p:cNvGraphicFramePr>
            <a:graphicFrameLocks noGrp="1"/>
          </p:cNvGraphicFramePr>
          <p:nvPr/>
        </p:nvGraphicFramePr>
        <p:xfrm>
          <a:off x="2935110" y="1159938"/>
          <a:ext cx="3273781" cy="675640"/>
        </p:xfrm>
        <a:graphic>
          <a:graphicData uri="http://schemas.openxmlformats.org/drawingml/2006/table">
            <a:tbl>
              <a:tblPr firstRow="1" bandRow="1">
                <a:tableStyleId>{CB924686-8F06-41F9-A991-BB20D21DD89E}</a:tableStyleId>
              </a:tblPr>
              <a:tblGrid>
                <a:gridCol w="467683">
                  <a:extLst>
                    <a:ext uri="{9D8B030D-6E8A-4147-A177-3AD203B41FA5}">
                      <a16:colId xmlns:a16="http://schemas.microsoft.com/office/drawing/2014/main" val="4052747890"/>
                    </a:ext>
                  </a:extLst>
                </a:gridCol>
                <a:gridCol w="467683">
                  <a:extLst>
                    <a:ext uri="{9D8B030D-6E8A-4147-A177-3AD203B41FA5}">
                      <a16:colId xmlns:a16="http://schemas.microsoft.com/office/drawing/2014/main" val="3514987947"/>
                    </a:ext>
                  </a:extLst>
                </a:gridCol>
                <a:gridCol w="467683">
                  <a:extLst>
                    <a:ext uri="{9D8B030D-6E8A-4147-A177-3AD203B41FA5}">
                      <a16:colId xmlns:a16="http://schemas.microsoft.com/office/drawing/2014/main" val="1772403635"/>
                    </a:ext>
                  </a:extLst>
                </a:gridCol>
                <a:gridCol w="467683">
                  <a:extLst>
                    <a:ext uri="{9D8B030D-6E8A-4147-A177-3AD203B41FA5}">
                      <a16:colId xmlns:a16="http://schemas.microsoft.com/office/drawing/2014/main" val="793160167"/>
                    </a:ext>
                  </a:extLst>
                </a:gridCol>
                <a:gridCol w="467683">
                  <a:extLst>
                    <a:ext uri="{9D8B030D-6E8A-4147-A177-3AD203B41FA5}">
                      <a16:colId xmlns:a16="http://schemas.microsoft.com/office/drawing/2014/main" val="1031197103"/>
                    </a:ext>
                  </a:extLst>
                </a:gridCol>
                <a:gridCol w="467683">
                  <a:extLst>
                    <a:ext uri="{9D8B030D-6E8A-4147-A177-3AD203B41FA5}">
                      <a16:colId xmlns:a16="http://schemas.microsoft.com/office/drawing/2014/main" val="716563203"/>
                    </a:ext>
                  </a:extLst>
                </a:gridCol>
                <a:gridCol w="467683">
                  <a:extLst>
                    <a:ext uri="{9D8B030D-6E8A-4147-A177-3AD203B41FA5}">
                      <a16:colId xmlns:a16="http://schemas.microsoft.com/office/drawing/2014/main" val="2843538531"/>
                    </a:ext>
                  </a:extLst>
                </a:gridCol>
              </a:tblGrid>
              <a:tr h="296329"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1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2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3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4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5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6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7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5390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1"/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/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/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/>
                        <a:t>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6467879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A7092F2-8E84-4764-AC00-377E8BA3E6DE}"/>
              </a:ext>
            </a:extLst>
          </p:cNvPr>
          <p:cNvCxnSpPr/>
          <p:nvPr/>
        </p:nvCxnSpPr>
        <p:spPr>
          <a:xfrm>
            <a:off x="1998133" y="1618218"/>
            <a:ext cx="711200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0424532-D51E-4FB6-8E32-2C1985717AD4}"/>
              </a:ext>
            </a:extLst>
          </p:cNvPr>
          <p:cNvGrpSpPr/>
          <p:nvPr/>
        </p:nvGrpSpPr>
        <p:grpSpPr>
          <a:xfrm>
            <a:off x="2911121" y="3228623"/>
            <a:ext cx="1382005" cy="461665"/>
            <a:chOff x="1817293" y="3228623"/>
            <a:chExt cx="1382005" cy="461665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FD409F32-EF0E-4350-A55D-04F94214F883}"/>
                </a:ext>
              </a:extLst>
            </p:cNvPr>
            <p:cNvCxnSpPr>
              <a:cxnSpLocks/>
            </p:cNvCxnSpPr>
            <p:nvPr/>
          </p:nvCxnSpPr>
          <p:spPr>
            <a:xfrm>
              <a:off x="1817293" y="3460044"/>
              <a:ext cx="502356" cy="0"/>
            </a:xfrm>
            <a:prstGeom prst="straightConnector1">
              <a:avLst/>
            </a:prstGeom>
            <a:ln w="19050">
              <a:solidFill>
                <a:schemeClr val="bg1">
                  <a:lumMod val="6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2F1628B-6402-428E-9F7B-C59FFAFEEC7D}"/>
                </a:ext>
              </a:extLst>
            </p:cNvPr>
            <p:cNvSpPr txBox="1"/>
            <p:nvPr/>
          </p:nvSpPr>
          <p:spPr>
            <a:xfrm>
              <a:off x="2325511" y="3228623"/>
              <a:ext cx="8737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>
                  <a:solidFill>
                    <a:schemeClr val="tx2">
                      <a:lumMod val="75000"/>
                    </a:schemeClr>
                  </a:solidFill>
                </a:rPr>
                <a:t>HỌ</a:t>
              </a:r>
            </a:p>
          </p:txBody>
        </p:sp>
      </p:grp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9C61D006-343F-43F1-BFF1-D9CB09E0CDD0}"/>
              </a:ext>
            </a:extLst>
          </p:cNvPr>
          <p:cNvSpPr txBox="1">
            <a:spLocks/>
          </p:cNvSpPr>
          <p:nvPr/>
        </p:nvSpPr>
        <p:spPr>
          <a:xfrm>
            <a:off x="4359552" y="2190044"/>
            <a:ext cx="4260300" cy="2006817"/>
          </a:xfrm>
          <a:custGeom>
            <a:avLst/>
            <a:gdLst>
              <a:gd name="connsiteX0" fmla="*/ 0 w 4260300"/>
              <a:gd name="connsiteY0" fmla="*/ 0 h 2006817"/>
              <a:gd name="connsiteX1" fmla="*/ 489935 w 4260300"/>
              <a:gd name="connsiteY1" fmla="*/ 0 h 2006817"/>
              <a:gd name="connsiteX2" fmla="*/ 937266 w 4260300"/>
              <a:gd name="connsiteY2" fmla="*/ 0 h 2006817"/>
              <a:gd name="connsiteX3" fmla="*/ 1341995 w 4260300"/>
              <a:gd name="connsiteY3" fmla="*/ 0 h 2006817"/>
              <a:gd name="connsiteX4" fmla="*/ 1789326 w 4260300"/>
              <a:gd name="connsiteY4" fmla="*/ 0 h 2006817"/>
              <a:gd name="connsiteX5" fmla="*/ 2279261 w 4260300"/>
              <a:gd name="connsiteY5" fmla="*/ 0 h 2006817"/>
              <a:gd name="connsiteX6" fmla="*/ 2897004 w 4260300"/>
              <a:gd name="connsiteY6" fmla="*/ 0 h 2006817"/>
              <a:gd name="connsiteX7" fmla="*/ 3386939 w 4260300"/>
              <a:gd name="connsiteY7" fmla="*/ 0 h 2006817"/>
              <a:gd name="connsiteX8" fmla="*/ 4260300 w 4260300"/>
              <a:gd name="connsiteY8" fmla="*/ 0 h 2006817"/>
              <a:gd name="connsiteX9" fmla="*/ 4260300 w 4260300"/>
              <a:gd name="connsiteY9" fmla="*/ 501704 h 2006817"/>
              <a:gd name="connsiteX10" fmla="*/ 4260300 w 4260300"/>
              <a:gd name="connsiteY10" fmla="*/ 963272 h 2006817"/>
              <a:gd name="connsiteX11" fmla="*/ 4260300 w 4260300"/>
              <a:gd name="connsiteY11" fmla="*/ 1464976 h 2006817"/>
              <a:gd name="connsiteX12" fmla="*/ 4260300 w 4260300"/>
              <a:gd name="connsiteY12" fmla="*/ 2006817 h 2006817"/>
              <a:gd name="connsiteX13" fmla="*/ 3812969 w 4260300"/>
              <a:gd name="connsiteY13" fmla="*/ 2006817 h 2006817"/>
              <a:gd name="connsiteX14" fmla="*/ 3237828 w 4260300"/>
              <a:gd name="connsiteY14" fmla="*/ 2006817 h 2006817"/>
              <a:gd name="connsiteX15" fmla="*/ 2833100 w 4260300"/>
              <a:gd name="connsiteY15" fmla="*/ 2006817 h 2006817"/>
              <a:gd name="connsiteX16" fmla="*/ 2300562 w 4260300"/>
              <a:gd name="connsiteY16" fmla="*/ 2006817 h 2006817"/>
              <a:gd name="connsiteX17" fmla="*/ 1682819 w 4260300"/>
              <a:gd name="connsiteY17" fmla="*/ 2006817 h 2006817"/>
              <a:gd name="connsiteX18" fmla="*/ 1065075 w 4260300"/>
              <a:gd name="connsiteY18" fmla="*/ 2006817 h 2006817"/>
              <a:gd name="connsiteX19" fmla="*/ 617744 w 4260300"/>
              <a:gd name="connsiteY19" fmla="*/ 2006817 h 2006817"/>
              <a:gd name="connsiteX20" fmla="*/ 0 w 4260300"/>
              <a:gd name="connsiteY20" fmla="*/ 2006817 h 2006817"/>
              <a:gd name="connsiteX21" fmla="*/ 0 w 4260300"/>
              <a:gd name="connsiteY21" fmla="*/ 1545249 h 2006817"/>
              <a:gd name="connsiteX22" fmla="*/ 0 w 4260300"/>
              <a:gd name="connsiteY22" fmla="*/ 1023477 h 2006817"/>
              <a:gd name="connsiteX23" fmla="*/ 0 w 4260300"/>
              <a:gd name="connsiteY23" fmla="*/ 581977 h 2006817"/>
              <a:gd name="connsiteX24" fmla="*/ 0 w 4260300"/>
              <a:gd name="connsiteY24" fmla="*/ 0 h 2006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60300" h="2006817" fill="none" extrusionOk="0">
                <a:moveTo>
                  <a:pt x="0" y="0"/>
                </a:moveTo>
                <a:cubicBezTo>
                  <a:pt x="184607" y="-1262"/>
                  <a:pt x="369423" y="50387"/>
                  <a:pt x="489935" y="0"/>
                </a:cubicBezTo>
                <a:cubicBezTo>
                  <a:pt x="610447" y="-50387"/>
                  <a:pt x="723902" y="2977"/>
                  <a:pt x="937266" y="0"/>
                </a:cubicBezTo>
                <a:cubicBezTo>
                  <a:pt x="1150630" y="-2977"/>
                  <a:pt x="1157541" y="20385"/>
                  <a:pt x="1341995" y="0"/>
                </a:cubicBezTo>
                <a:cubicBezTo>
                  <a:pt x="1526449" y="-20385"/>
                  <a:pt x="1654604" y="8712"/>
                  <a:pt x="1789326" y="0"/>
                </a:cubicBezTo>
                <a:cubicBezTo>
                  <a:pt x="1924048" y="-8712"/>
                  <a:pt x="2095323" y="10819"/>
                  <a:pt x="2279261" y="0"/>
                </a:cubicBezTo>
                <a:cubicBezTo>
                  <a:pt x="2463199" y="-10819"/>
                  <a:pt x="2748084" y="65226"/>
                  <a:pt x="2897004" y="0"/>
                </a:cubicBezTo>
                <a:cubicBezTo>
                  <a:pt x="3045924" y="-65226"/>
                  <a:pt x="3220184" y="27526"/>
                  <a:pt x="3386939" y="0"/>
                </a:cubicBezTo>
                <a:cubicBezTo>
                  <a:pt x="3553695" y="-27526"/>
                  <a:pt x="3947863" y="62452"/>
                  <a:pt x="4260300" y="0"/>
                </a:cubicBezTo>
                <a:cubicBezTo>
                  <a:pt x="4270231" y="247615"/>
                  <a:pt x="4253209" y="300494"/>
                  <a:pt x="4260300" y="501704"/>
                </a:cubicBezTo>
                <a:cubicBezTo>
                  <a:pt x="4267391" y="702914"/>
                  <a:pt x="4251613" y="864066"/>
                  <a:pt x="4260300" y="963272"/>
                </a:cubicBezTo>
                <a:cubicBezTo>
                  <a:pt x="4268987" y="1062478"/>
                  <a:pt x="4236489" y="1235157"/>
                  <a:pt x="4260300" y="1464976"/>
                </a:cubicBezTo>
                <a:cubicBezTo>
                  <a:pt x="4284111" y="1694795"/>
                  <a:pt x="4224449" y="1757960"/>
                  <a:pt x="4260300" y="2006817"/>
                </a:cubicBezTo>
                <a:cubicBezTo>
                  <a:pt x="4067674" y="2037847"/>
                  <a:pt x="3974367" y="1972578"/>
                  <a:pt x="3812969" y="2006817"/>
                </a:cubicBezTo>
                <a:cubicBezTo>
                  <a:pt x="3651571" y="2041056"/>
                  <a:pt x="3450943" y="1962991"/>
                  <a:pt x="3237828" y="2006817"/>
                </a:cubicBezTo>
                <a:cubicBezTo>
                  <a:pt x="3024713" y="2050643"/>
                  <a:pt x="3019940" y="1983038"/>
                  <a:pt x="2833100" y="2006817"/>
                </a:cubicBezTo>
                <a:cubicBezTo>
                  <a:pt x="2646260" y="2030596"/>
                  <a:pt x="2455067" y="1980634"/>
                  <a:pt x="2300562" y="2006817"/>
                </a:cubicBezTo>
                <a:cubicBezTo>
                  <a:pt x="2146057" y="2033000"/>
                  <a:pt x="1896755" y="1969887"/>
                  <a:pt x="1682819" y="2006817"/>
                </a:cubicBezTo>
                <a:cubicBezTo>
                  <a:pt x="1468883" y="2043747"/>
                  <a:pt x="1271524" y="1973274"/>
                  <a:pt x="1065075" y="2006817"/>
                </a:cubicBezTo>
                <a:cubicBezTo>
                  <a:pt x="858626" y="2040360"/>
                  <a:pt x="721776" y="1963074"/>
                  <a:pt x="617744" y="2006817"/>
                </a:cubicBezTo>
                <a:cubicBezTo>
                  <a:pt x="513712" y="2050560"/>
                  <a:pt x="253881" y="1958585"/>
                  <a:pt x="0" y="2006817"/>
                </a:cubicBezTo>
                <a:cubicBezTo>
                  <a:pt x="-11263" y="1856698"/>
                  <a:pt x="23012" y="1654000"/>
                  <a:pt x="0" y="1545249"/>
                </a:cubicBezTo>
                <a:cubicBezTo>
                  <a:pt x="-23012" y="1436498"/>
                  <a:pt x="18740" y="1275489"/>
                  <a:pt x="0" y="1023477"/>
                </a:cubicBezTo>
                <a:cubicBezTo>
                  <a:pt x="-18740" y="771465"/>
                  <a:pt x="5143" y="789560"/>
                  <a:pt x="0" y="581977"/>
                </a:cubicBezTo>
                <a:cubicBezTo>
                  <a:pt x="-5143" y="374394"/>
                  <a:pt x="46186" y="143612"/>
                  <a:pt x="0" y="0"/>
                </a:cubicBezTo>
                <a:close/>
              </a:path>
              <a:path w="4260300" h="2006817" stroke="0" extrusionOk="0">
                <a:moveTo>
                  <a:pt x="0" y="0"/>
                </a:moveTo>
                <a:cubicBezTo>
                  <a:pt x="155618" y="-8160"/>
                  <a:pt x="319073" y="26716"/>
                  <a:pt x="532538" y="0"/>
                </a:cubicBezTo>
                <a:cubicBezTo>
                  <a:pt x="746003" y="-26716"/>
                  <a:pt x="823224" y="2625"/>
                  <a:pt x="1107678" y="0"/>
                </a:cubicBezTo>
                <a:cubicBezTo>
                  <a:pt x="1392132" y="-2625"/>
                  <a:pt x="1409983" y="19703"/>
                  <a:pt x="1512407" y="0"/>
                </a:cubicBezTo>
                <a:cubicBezTo>
                  <a:pt x="1614831" y="-19703"/>
                  <a:pt x="1740756" y="43572"/>
                  <a:pt x="1917135" y="0"/>
                </a:cubicBezTo>
                <a:cubicBezTo>
                  <a:pt x="2093514" y="-43572"/>
                  <a:pt x="2223711" y="51306"/>
                  <a:pt x="2364466" y="0"/>
                </a:cubicBezTo>
                <a:cubicBezTo>
                  <a:pt x="2505221" y="-51306"/>
                  <a:pt x="2809601" y="70520"/>
                  <a:pt x="2982210" y="0"/>
                </a:cubicBezTo>
                <a:cubicBezTo>
                  <a:pt x="3154819" y="-70520"/>
                  <a:pt x="3249038" y="55197"/>
                  <a:pt x="3472145" y="0"/>
                </a:cubicBezTo>
                <a:cubicBezTo>
                  <a:pt x="3695252" y="-55197"/>
                  <a:pt x="4070236" y="80564"/>
                  <a:pt x="4260300" y="0"/>
                </a:cubicBezTo>
                <a:cubicBezTo>
                  <a:pt x="4295116" y="199267"/>
                  <a:pt x="4242073" y="287114"/>
                  <a:pt x="4260300" y="461568"/>
                </a:cubicBezTo>
                <a:cubicBezTo>
                  <a:pt x="4278527" y="636022"/>
                  <a:pt x="4217602" y="829724"/>
                  <a:pt x="4260300" y="923136"/>
                </a:cubicBezTo>
                <a:cubicBezTo>
                  <a:pt x="4302998" y="1016548"/>
                  <a:pt x="4242762" y="1198905"/>
                  <a:pt x="4260300" y="1364636"/>
                </a:cubicBezTo>
                <a:cubicBezTo>
                  <a:pt x="4277838" y="1530367"/>
                  <a:pt x="4258456" y="1705811"/>
                  <a:pt x="4260300" y="2006817"/>
                </a:cubicBezTo>
                <a:cubicBezTo>
                  <a:pt x="3972844" y="2057427"/>
                  <a:pt x="3827878" y="1974677"/>
                  <a:pt x="3642557" y="2006817"/>
                </a:cubicBezTo>
                <a:cubicBezTo>
                  <a:pt x="3457236" y="2038957"/>
                  <a:pt x="3340715" y="1953077"/>
                  <a:pt x="3067416" y="2006817"/>
                </a:cubicBezTo>
                <a:cubicBezTo>
                  <a:pt x="2794117" y="2060557"/>
                  <a:pt x="2848980" y="1975113"/>
                  <a:pt x="2662688" y="2006817"/>
                </a:cubicBezTo>
                <a:cubicBezTo>
                  <a:pt x="2476396" y="2038521"/>
                  <a:pt x="2431260" y="1976436"/>
                  <a:pt x="2215356" y="2006817"/>
                </a:cubicBezTo>
                <a:cubicBezTo>
                  <a:pt x="1999452" y="2037198"/>
                  <a:pt x="1963305" y="1981935"/>
                  <a:pt x="1810628" y="2006817"/>
                </a:cubicBezTo>
                <a:cubicBezTo>
                  <a:pt x="1657951" y="2031699"/>
                  <a:pt x="1493482" y="1997548"/>
                  <a:pt x="1405899" y="2006817"/>
                </a:cubicBezTo>
                <a:cubicBezTo>
                  <a:pt x="1318316" y="2016086"/>
                  <a:pt x="1065788" y="1954545"/>
                  <a:pt x="915965" y="2006817"/>
                </a:cubicBezTo>
                <a:cubicBezTo>
                  <a:pt x="766142" y="2059089"/>
                  <a:pt x="397645" y="1976998"/>
                  <a:pt x="0" y="2006817"/>
                </a:cubicBezTo>
                <a:cubicBezTo>
                  <a:pt x="-18468" y="1771077"/>
                  <a:pt x="23829" y="1599131"/>
                  <a:pt x="0" y="1485045"/>
                </a:cubicBezTo>
                <a:cubicBezTo>
                  <a:pt x="-23829" y="1370959"/>
                  <a:pt x="4567" y="1179277"/>
                  <a:pt x="0" y="1003409"/>
                </a:cubicBezTo>
                <a:cubicBezTo>
                  <a:pt x="-4567" y="827541"/>
                  <a:pt x="39646" y="634309"/>
                  <a:pt x="0" y="541841"/>
                </a:cubicBezTo>
                <a:cubicBezTo>
                  <a:pt x="-39646" y="449373"/>
                  <a:pt x="51267" y="217296"/>
                  <a:pt x="0" y="0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400092830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en-GB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MID(text, start_num, num_chars) </a:t>
            </a:r>
            <a:r>
              <a:rPr lang="en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→ Lấy ra một số ký tự nằm ở giữa chuỗi.</a:t>
            </a:r>
          </a:p>
          <a:p>
            <a:pPr marL="285750" indent="-173038">
              <a:buFont typeface="Arial" panose="020B0604020202020204" pitchFamily="34" charset="0"/>
              <a:buChar char="•"/>
            </a:pPr>
            <a:r>
              <a:rPr lang="en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text</a:t>
            </a:r>
            <a:r>
              <a:rPr lang="en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: chuỗi chứa các ký tự cần lấy,</a:t>
            </a:r>
          </a:p>
          <a:p>
            <a:pPr marL="285750" indent="-173038">
              <a:buFont typeface="Arial" panose="020B0604020202020204" pitchFamily="34" charset="0"/>
              <a:buChar char="•"/>
            </a:pPr>
            <a:r>
              <a:rPr lang="en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start_num</a:t>
            </a:r>
            <a:r>
              <a:rPr lang="en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: vị trí bắt đầu,</a:t>
            </a:r>
          </a:p>
          <a:p>
            <a:pPr marL="285750" indent="-173038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n</a:t>
            </a:r>
            <a:r>
              <a:rPr lang="en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um_chars</a:t>
            </a:r>
            <a:r>
              <a:rPr lang="en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: số ký tự cần lấy ra.</a:t>
            </a:r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635155-1BDA-4A55-B1E7-A47B7F2659DF}"/>
              </a:ext>
            </a:extLst>
          </p:cNvPr>
          <p:cNvSpPr txBox="1"/>
          <p:nvPr/>
        </p:nvSpPr>
        <p:spPr>
          <a:xfrm>
            <a:off x="1199449" y="3216899"/>
            <a:ext cx="699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>
                <a:solidFill>
                  <a:schemeClr val="tx2">
                    <a:lumMod val="75000"/>
                  </a:schemeClr>
                </a:solidFill>
              </a:rPr>
              <a:t>A1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683CC79-6E1F-4F6D-A25B-37DB8607B88B}"/>
              </a:ext>
            </a:extLst>
          </p:cNvPr>
          <p:cNvSpPr txBox="1"/>
          <p:nvPr/>
        </p:nvSpPr>
        <p:spPr>
          <a:xfrm>
            <a:off x="2283727" y="3219070"/>
            <a:ext cx="699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>
                <a:solidFill>
                  <a:schemeClr val="tx2">
                    <a:lumMod val="75000"/>
                  </a:schemeClr>
                </a:solidFill>
              </a:rPr>
              <a:t>2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C7F56E9-1DF9-4CA0-8CC0-3B6BD01FE10C}"/>
              </a:ext>
            </a:extLst>
          </p:cNvPr>
          <p:cNvGrpSpPr/>
          <p:nvPr/>
        </p:nvGrpSpPr>
        <p:grpSpPr>
          <a:xfrm>
            <a:off x="684068" y="1508718"/>
            <a:ext cx="918955" cy="1762229"/>
            <a:chOff x="684068" y="1508718"/>
            <a:chExt cx="918955" cy="1762229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CE01E31-A56E-4E4A-975D-65C5FB259690}"/>
                </a:ext>
              </a:extLst>
            </p:cNvPr>
            <p:cNvSpPr/>
            <p:nvPr/>
          </p:nvSpPr>
          <p:spPr>
            <a:xfrm>
              <a:off x="684068" y="1508718"/>
              <a:ext cx="918955" cy="32686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11D84E1C-6C72-4950-9482-001B7033A3E0}"/>
                </a:ext>
              </a:extLst>
            </p:cNvPr>
            <p:cNvCxnSpPr>
              <a:cxnSpLocks/>
              <a:stCxn id="15" idx="2"/>
            </p:cNvCxnSpPr>
            <p:nvPr/>
          </p:nvCxnSpPr>
          <p:spPr>
            <a:xfrm>
              <a:off x="1143546" y="1835578"/>
              <a:ext cx="251500" cy="1435369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AB2D3BD-A650-4406-8F11-10BA7D86E27F}"/>
              </a:ext>
            </a:extLst>
          </p:cNvPr>
          <p:cNvCxnSpPr>
            <a:cxnSpLocks/>
            <a:endCxn id="23" idx="0"/>
          </p:cNvCxnSpPr>
          <p:nvPr/>
        </p:nvCxnSpPr>
        <p:spPr>
          <a:xfrm flipH="1">
            <a:off x="2188210" y="1298222"/>
            <a:ext cx="2745036" cy="1920849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FDB0211-6DDE-40C1-8557-5D78C6588370}"/>
              </a:ext>
            </a:extLst>
          </p:cNvPr>
          <p:cNvSpPr/>
          <p:nvPr/>
        </p:nvSpPr>
        <p:spPr>
          <a:xfrm>
            <a:off x="4775201" y="1171227"/>
            <a:ext cx="1004711" cy="69755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919BB73-D9B6-47CA-AD08-126058ADE9CD}"/>
              </a:ext>
            </a:extLst>
          </p:cNvPr>
          <p:cNvSpPr txBox="1"/>
          <p:nvPr/>
        </p:nvSpPr>
        <p:spPr>
          <a:xfrm>
            <a:off x="1838254" y="3219071"/>
            <a:ext cx="699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>
                <a:solidFill>
                  <a:schemeClr val="tx2">
                    <a:lumMod val="75000"/>
                  </a:schemeClr>
                </a:solidFill>
              </a:rPr>
              <a:t>5</a:t>
            </a:r>
            <a:endParaRPr lang="en-GB" sz="2400" b="1">
              <a:solidFill>
                <a:schemeClr val="accent3"/>
              </a:solidFill>
            </a:endParaRPr>
          </a:p>
        </p:txBody>
      </p:sp>
      <p:sp>
        <p:nvSpPr>
          <p:cNvPr id="24" name="Right Brace 23">
            <a:extLst>
              <a:ext uri="{FF2B5EF4-FFF2-40B4-BE49-F238E27FC236}">
                <a16:creationId xmlns:a16="http://schemas.microsoft.com/office/drawing/2014/main" id="{F3922353-4F74-4592-8B5E-7EEAB5958796}"/>
              </a:ext>
            </a:extLst>
          </p:cNvPr>
          <p:cNvSpPr/>
          <p:nvPr/>
        </p:nvSpPr>
        <p:spPr>
          <a:xfrm rot="5400000">
            <a:off x="5188029" y="1425229"/>
            <a:ext cx="193484" cy="1080595"/>
          </a:xfrm>
          <a:prstGeom prst="rightBrace">
            <a:avLst>
              <a:gd name="adj1" fmla="val 24630"/>
              <a:gd name="adj2" fmla="val 49259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93B110B-ED06-4A78-9121-10B1B4D2F3B0}"/>
              </a:ext>
            </a:extLst>
          </p:cNvPr>
          <p:cNvCxnSpPr>
            <a:cxnSpLocks/>
            <a:stCxn id="24" idx="1"/>
          </p:cNvCxnSpPr>
          <p:nvPr/>
        </p:nvCxnSpPr>
        <p:spPr>
          <a:xfrm flipH="1">
            <a:off x="2538165" y="2062269"/>
            <a:ext cx="2754614" cy="1208678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277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0" grpId="0" uiExpand="1" build="allAtOnce" animBg="1"/>
      <p:bldP spid="11" grpId="0"/>
      <p:bldP spid="13" grpId="0"/>
      <p:bldP spid="22" grpId="0" animBg="1"/>
      <p:bldP spid="23" grpId="0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45ED-AC19-4A10-A081-B8397AE76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Times New Roman" panose="02020603050405020304" pitchFamily="18" charset="0"/>
                <a:cs typeface="Times New Roman" panose="02020603050405020304" pitchFamily="18" charset="0"/>
              </a:rPr>
              <a:t>Xử lý chuỗi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A32D84-7FE8-4F70-B69F-707BA8ACF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2190044"/>
            <a:ext cx="4260300" cy="2378755"/>
          </a:xfrm>
        </p:spPr>
        <p:txBody>
          <a:bodyPr/>
          <a:lstStyle/>
          <a:p>
            <a:pPr marL="0" indent="0">
              <a:buNone/>
            </a:pPr>
            <a:r>
              <a:rPr lang="en-GB">
                <a:latin typeface="+mn-lt"/>
              </a:rPr>
              <a:t>Cần chuyển chuỗi trong ô </a:t>
            </a:r>
            <a:r>
              <a:rPr lang="en-GB" b="1">
                <a:latin typeface="+mn-lt"/>
              </a:rPr>
              <a:t>A1 </a:t>
            </a:r>
            <a:br>
              <a:rPr lang="en-GB" b="1">
                <a:latin typeface="+mn-lt"/>
              </a:rPr>
            </a:br>
            <a:r>
              <a:rPr lang="en-GB">
                <a:latin typeface="+mn-lt"/>
              </a:rPr>
              <a:t>thành dữ liệu số?</a:t>
            </a:r>
          </a:p>
          <a:p>
            <a:pPr marL="0" indent="0">
              <a:buNone/>
            </a:pPr>
            <a:endParaRPr lang="en-GB">
              <a:latin typeface="+mj-lt"/>
            </a:endParaRPr>
          </a:p>
          <a:p>
            <a:pPr marL="0" indent="0">
              <a:buNone/>
            </a:pPr>
            <a:r>
              <a:rPr lang="en-GB" sz="2400" b="1">
                <a:solidFill>
                  <a:schemeClr val="accent3"/>
                </a:solidFill>
                <a:latin typeface="+mj-lt"/>
              </a:rPr>
              <a:t>=VALUE(      )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9C61D006-343F-43F1-BFF1-D9CB09E0CDD0}"/>
              </a:ext>
            </a:extLst>
          </p:cNvPr>
          <p:cNvSpPr txBox="1">
            <a:spLocks/>
          </p:cNvSpPr>
          <p:nvPr/>
        </p:nvSpPr>
        <p:spPr>
          <a:xfrm>
            <a:off x="4359552" y="2190045"/>
            <a:ext cx="4260300" cy="1397217"/>
          </a:xfrm>
          <a:custGeom>
            <a:avLst/>
            <a:gdLst>
              <a:gd name="connsiteX0" fmla="*/ 0 w 4260300"/>
              <a:gd name="connsiteY0" fmla="*/ 0 h 1397217"/>
              <a:gd name="connsiteX1" fmla="*/ 447332 w 4260300"/>
              <a:gd name="connsiteY1" fmla="*/ 0 h 1397217"/>
              <a:gd name="connsiteX2" fmla="*/ 1065075 w 4260300"/>
              <a:gd name="connsiteY2" fmla="*/ 0 h 1397217"/>
              <a:gd name="connsiteX3" fmla="*/ 1597613 w 4260300"/>
              <a:gd name="connsiteY3" fmla="*/ 0 h 1397217"/>
              <a:gd name="connsiteX4" fmla="*/ 2044944 w 4260300"/>
              <a:gd name="connsiteY4" fmla="*/ 0 h 1397217"/>
              <a:gd name="connsiteX5" fmla="*/ 2449673 w 4260300"/>
              <a:gd name="connsiteY5" fmla="*/ 0 h 1397217"/>
              <a:gd name="connsiteX6" fmla="*/ 2897004 w 4260300"/>
              <a:gd name="connsiteY6" fmla="*/ 0 h 1397217"/>
              <a:gd name="connsiteX7" fmla="*/ 3386938 w 4260300"/>
              <a:gd name="connsiteY7" fmla="*/ 0 h 1397217"/>
              <a:gd name="connsiteX8" fmla="*/ 4260300 w 4260300"/>
              <a:gd name="connsiteY8" fmla="*/ 0 h 1397217"/>
              <a:gd name="connsiteX9" fmla="*/ 4260300 w 4260300"/>
              <a:gd name="connsiteY9" fmla="*/ 451767 h 1397217"/>
              <a:gd name="connsiteX10" fmla="*/ 4260300 w 4260300"/>
              <a:gd name="connsiteY10" fmla="*/ 889561 h 1397217"/>
              <a:gd name="connsiteX11" fmla="*/ 4260300 w 4260300"/>
              <a:gd name="connsiteY11" fmla="*/ 1397217 h 1397217"/>
              <a:gd name="connsiteX12" fmla="*/ 3812969 w 4260300"/>
              <a:gd name="connsiteY12" fmla="*/ 1397217 h 1397217"/>
              <a:gd name="connsiteX13" fmla="*/ 3323034 w 4260300"/>
              <a:gd name="connsiteY13" fmla="*/ 1397217 h 1397217"/>
              <a:gd name="connsiteX14" fmla="*/ 2790497 w 4260300"/>
              <a:gd name="connsiteY14" fmla="*/ 1397217 h 1397217"/>
              <a:gd name="connsiteX15" fmla="*/ 2343165 w 4260300"/>
              <a:gd name="connsiteY15" fmla="*/ 1397217 h 1397217"/>
              <a:gd name="connsiteX16" fmla="*/ 1768025 w 4260300"/>
              <a:gd name="connsiteY16" fmla="*/ 1397217 h 1397217"/>
              <a:gd name="connsiteX17" fmla="*/ 1363296 w 4260300"/>
              <a:gd name="connsiteY17" fmla="*/ 1397217 h 1397217"/>
              <a:gd name="connsiteX18" fmla="*/ 830759 w 4260300"/>
              <a:gd name="connsiteY18" fmla="*/ 1397217 h 1397217"/>
              <a:gd name="connsiteX19" fmla="*/ 0 w 4260300"/>
              <a:gd name="connsiteY19" fmla="*/ 1397217 h 1397217"/>
              <a:gd name="connsiteX20" fmla="*/ 0 w 4260300"/>
              <a:gd name="connsiteY20" fmla="*/ 903534 h 1397217"/>
              <a:gd name="connsiteX21" fmla="*/ 0 w 4260300"/>
              <a:gd name="connsiteY21" fmla="*/ 479711 h 1397217"/>
              <a:gd name="connsiteX22" fmla="*/ 0 w 4260300"/>
              <a:gd name="connsiteY22" fmla="*/ 0 h 1397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260300" h="1397217" fill="none" extrusionOk="0">
                <a:moveTo>
                  <a:pt x="0" y="0"/>
                </a:moveTo>
                <a:cubicBezTo>
                  <a:pt x="101505" y="-4985"/>
                  <a:pt x="260190" y="36564"/>
                  <a:pt x="447332" y="0"/>
                </a:cubicBezTo>
                <a:cubicBezTo>
                  <a:pt x="634474" y="-36564"/>
                  <a:pt x="910684" y="17037"/>
                  <a:pt x="1065075" y="0"/>
                </a:cubicBezTo>
                <a:cubicBezTo>
                  <a:pt x="1219466" y="-17037"/>
                  <a:pt x="1471161" y="45587"/>
                  <a:pt x="1597613" y="0"/>
                </a:cubicBezTo>
                <a:cubicBezTo>
                  <a:pt x="1724065" y="-45587"/>
                  <a:pt x="1831580" y="2977"/>
                  <a:pt x="2044944" y="0"/>
                </a:cubicBezTo>
                <a:cubicBezTo>
                  <a:pt x="2258308" y="-2977"/>
                  <a:pt x="2265219" y="20385"/>
                  <a:pt x="2449673" y="0"/>
                </a:cubicBezTo>
                <a:cubicBezTo>
                  <a:pt x="2634127" y="-20385"/>
                  <a:pt x="2762282" y="8712"/>
                  <a:pt x="2897004" y="0"/>
                </a:cubicBezTo>
                <a:cubicBezTo>
                  <a:pt x="3031726" y="-8712"/>
                  <a:pt x="3208930" y="18002"/>
                  <a:pt x="3386938" y="0"/>
                </a:cubicBezTo>
                <a:cubicBezTo>
                  <a:pt x="3564946" y="-18002"/>
                  <a:pt x="4073320" y="14063"/>
                  <a:pt x="4260300" y="0"/>
                </a:cubicBezTo>
                <a:cubicBezTo>
                  <a:pt x="4291624" y="97570"/>
                  <a:pt x="4245146" y="330902"/>
                  <a:pt x="4260300" y="451767"/>
                </a:cubicBezTo>
                <a:cubicBezTo>
                  <a:pt x="4275454" y="572632"/>
                  <a:pt x="4216660" y="708033"/>
                  <a:pt x="4260300" y="889561"/>
                </a:cubicBezTo>
                <a:cubicBezTo>
                  <a:pt x="4303940" y="1071089"/>
                  <a:pt x="4229640" y="1249271"/>
                  <a:pt x="4260300" y="1397217"/>
                </a:cubicBezTo>
                <a:cubicBezTo>
                  <a:pt x="4137502" y="1446040"/>
                  <a:pt x="4016957" y="1356787"/>
                  <a:pt x="3812969" y="1397217"/>
                </a:cubicBezTo>
                <a:cubicBezTo>
                  <a:pt x="3608981" y="1437647"/>
                  <a:pt x="3480947" y="1360910"/>
                  <a:pt x="3323034" y="1397217"/>
                </a:cubicBezTo>
                <a:cubicBezTo>
                  <a:pt x="3165122" y="1433524"/>
                  <a:pt x="3039545" y="1375734"/>
                  <a:pt x="2790497" y="1397217"/>
                </a:cubicBezTo>
                <a:cubicBezTo>
                  <a:pt x="2541449" y="1418700"/>
                  <a:pt x="2512421" y="1372292"/>
                  <a:pt x="2343165" y="1397217"/>
                </a:cubicBezTo>
                <a:cubicBezTo>
                  <a:pt x="2173909" y="1422142"/>
                  <a:pt x="1977327" y="1352665"/>
                  <a:pt x="1768025" y="1397217"/>
                </a:cubicBezTo>
                <a:cubicBezTo>
                  <a:pt x="1558723" y="1441769"/>
                  <a:pt x="1560649" y="1377065"/>
                  <a:pt x="1363296" y="1397217"/>
                </a:cubicBezTo>
                <a:cubicBezTo>
                  <a:pt x="1165943" y="1417369"/>
                  <a:pt x="981708" y="1366548"/>
                  <a:pt x="830759" y="1397217"/>
                </a:cubicBezTo>
                <a:cubicBezTo>
                  <a:pt x="679810" y="1427886"/>
                  <a:pt x="410004" y="1313262"/>
                  <a:pt x="0" y="1397217"/>
                </a:cubicBezTo>
                <a:cubicBezTo>
                  <a:pt x="-200" y="1167551"/>
                  <a:pt x="23184" y="1057206"/>
                  <a:pt x="0" y="903534"/>
                </a:cubicBezTo>
                <a:cubicBezTo>
                  <a:pt x="-23184" y="749862"/>
                  <a:pt x="30527" y="647076"/>
                  <a:pt x="0" y="479711"/>
                </a:cubicBezTo>
                <a:cubicBezTo>
                  <a:pt x="-30527" y="312346"/>
                  <a:pt x="23755" y="208006"/>
                  <a:pt x="0" y="0"/>
                </a:cubicBezTo>
                <a:close/>
              </a:path>
              <a:path w="4260300" h="1397217" stroke="0" extrusionOk="0">
                <a:moveTo>
                  <a:pt x="0" y="0"/>
                </a:moveTo>
                <a:cubicBezTo>
                  <a:pt x="155618" y="-8160"/>
                  <a:pt x="319073" y="26716"/>
                  <a:pt x="532538" y="0"/>
                </a:cubicBezTo>
                <a:cubicBezTo>
                  <a:pt x="746003" y="-26716"/>
                  <a:pt x="823224" y="2625"/>
                  <a:pt x="1107678" y="0"/>
                </a:cubicBezTo>
                <a:cubicBezTo>
                  <a:pt x="1392132" y="-2625"/>
                  <a:pt x="1409983" y="19703"/>
                  <a:pt x="1512407" y="0"/>
                </a:cubicBezTo>
                <a:cubicBezTo>
                  <a:pt x="1614831" y="-19703"/>
                  <a:pt x="1740756" y="43572"/>
                  <a:pt x="1917135" y="0"/>
                </a:cubicBezTo>
                <a:cubicBezTo>
                  <a:pt x="2093514" y="-43572"/>
                  <a:pt x="2223711" y="51306"/>
                  <a:pt x="2364466" y="0"/>
                </a:cubicBezTo>
                <a:cubicBezTo>
                  <a:pt x="2505221" y="-51306"/>
                  <a:pt x="2809601" y="70520"/>
                  <a:pt x="2982210" y="0"/>
                </a:cubicBezTo>
                <a:cubicBezTo>
                  <a:pt x="3154819" y="-70520"/>
                  <a:pt x="3249038" y="55197"/>
                  <a:pt x="3472145" y="0"/>
                </a:cubicBezTo>
                <a:cubicBezTo>
                  <a:pt x="3695252" y="-55197"/>
                  <a:pt x="4070236" y="80564"/>
                  <a:pt x="4260300" y="0"/>
                </a:cubicBezTo>
                <a:cubicBezTo>
                  <a:pt x="4265243" y="173250"/>
                  <a:pt x="4224507" y="296878"/>
                  <a:pt x="4260300" y="437795"/>
                </a:cubicBezTo>
                <a:cubicBezTo>
                  <a:pt x="4296093" y="578713"/>
                  <a:pt x="4218723" y="670656"/>
                  <a:pt x="4260300" y="875589"/>
                </a:cubicBezTo>
                <a:cubicBezTo>
                  <a:pt x="4301877" y="1080522"/>
                  <a:pt x="4223182" y="1227886"/>
                  <a:pt x="4260300" y="1397217"/>
                </a:cubicBezTo>
                <a:cubicBezTo>
                  <a:pt x="4036417" y="1406737"/>
                  <a:pt x="3891384" y="1333676"/>
                  <a:pt x="3727763" y="1397217"/>
                </a:cubicBezTo>
                <a:cubicBezTo>
                  <a:pt x="3564142" y="1460758"/>
                  <a:pt x="3295477" y="1370982"/>
                  <a:pt x="3110019" y="1397217"/>
                </a:cubicBezTo>
                <a:cubicBezTo>
                  <a:pt x="2924561" y="1423452"/>
                  <a:pt x="2801613" y="1340521"/>
                  <a:pt x="2534879" y="1397217"/>
                </a:cubicBezTo>
                <a:cubicBezTo>
                  <a:pt x="2268145" y="1453913"/>
                  <a:pt x="2321402" y="1366515"/>
                  <a:pt x="2130150" y="1397217"/>
                </a:cubicBezTo>
                <a:cubicBezTo>
                  <a:pt x="1938898" y="1427919"/>
                  <a:pt x="1891364" y="1364817"/>
                  <a:pt x="1682819" y="1397217"/>
                </a:cubicBezTo>
                <a:cubicBezTo>
                  <a:pt x="1474274" y="1429617"/>
                  <a:pt x="1432643" y="1373831"/>
                  <a:pt x="1278090" y="1397217"/>
                </a:cubicBezTo>
                <a:cubicBezTo>
                  <a:pt x="1123537" y="1420603"/>
                  <a:pt x="955547" y="1381635"/>
                  <a:pt x="873362" y="1397217"/>
                </a:cubicBezTo>
                <a:cubicBezTo>
                  <a:pt x="791177" y="1412799"/>
                  <a:pt x="323160" y="1392600"/>
                  <a:pt x="0" y="1397217"/>
                </a:cubicBezTo>
                <a:cubicBezTo>
                  <a:pt x="-17359" y="1245543"/>
                  <a:pt x="27635" y="1117753"/>
                  <a:pt x="0" y="931478"/>
                </a:cubicBezTo>
                <a:cubicBezTo>
                  <a:pt x="-27635" y="745203"/>
                  <a:pt x="33365" y="591094"/>
                  <a:pt x="0" y="437795"/>
                </a:cubicBezTo>
                <a:cubicBezTo>
                  <a:pt x="-33365" y="284496"/>
                  <a:pt x="20602" y="172833"/>
                  <a:pt x="0" y="0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400092830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en-GB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VALUE(text) </a:t>
            </a:r>
            <a:r>
              <a:rPr lang="en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→ Chuyển chuỗi có dạng số thành dữ liệu số.</a:t>
            </a:r>
          </a:p>
          <a:p>
            <a:pPr marL="285750" indent="-173038">
              <a:buFont typeface="Arial" panose="020B0604020202020204" pitchFamily="34" charset="0"/>
              <a:buChar char="•"/>
            </a:pPr>
            <a:r>
              <a:rPr lang="en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text</a:t>
            </a:r>
            <a:r>
              <a:rPr lang="en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: chuỗi cần chuyển thành số.</a:t>
            </a:r>
          </a:p>
        </p:txBody>
      </p:sp>
      <p:pic>
        <p:nvPicPr>
          <p:cNvPr id="6" name="Picture 5" descr="Table&#10;&#10;Description automatically generated">
            <a:extLst>
              <a:ext uri="{FF2B5EF4-FFF2-40B4-BE49-F238E27FC236}">
                <a16:creationId xmlns:a16="http://schemas.microsoft.com/office/drawing/2014/main" id="{E2B9441F-CDA1-491F-BF82-74040501A8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202" y="1209533"/>
            <a:ext cx="2219635" cy="67636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72656AA-15C9-4A6A-90D5-6EBFD86F4B28}"/>
              </a:ext>
            </a:extLst>
          </p:cNvPr>
          <p:cNvSpPr/>
          <p:nvPr/>
        </p:nvSpPr>
        <p:spPr>
          <a:xfrm>
            <a:off x="2145323" y="1582615"/>
            <a:ext cx="433754" cy="211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34366F9-FBD7-4882-96CD-424D2243A924}"/>
              </a:ext>
            </a:extLst>
          </p:cNvPr>
          <p:cNvGrpSpPr/>
          <p:nvPr/>
        </p:nvGrpSpPr>
        <p:grpSpPr>
          <a:xfrm>
            <a:off x="2310714" y="1678678"/>
            <a:ext cx="1285711" cy="1781366"/>
            <a:chOff x="2137721" y="1678678"/>
            <a:chExt cx="1285711" cy="1781366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FD409F32-EF0E-4350-A55D-04F94214F883}"/>
                </a:ext>
              </a:extLst>
            </p:cNvPr>
            <p:cNvCxnSpPr>
              <a:cxnSpLocks/>
            </p:cNvCxnSpPr>
            <p:nvPr/>
          </p:nvCxnSpPr>
          <p:spPr>
            <a:xfrm>
              <a:off x="2137721" y="3460044"/>
              <a:ext cx="1281840" cy="0"/>
            </a:xfrm>
            <a:prstGeom prst="straightConnector1">
              <a:avLst/>
            </a:prstGeom>
            <a:ln w="19050">
              <a:solidFill>
                <a:schemeClr val="bg1">
                  <a:lumMod val="6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57CA369A-DD0C-4A65-97F8-E6A984834CA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72844" y="1678678"/>
              <a:ext cx="946717" cy="0"/>
            </a:xfrm>
            <a:prstGeom prst="straightConnector1">
              <a:avLst/>
            </a:prstGeom>
            <a:ln w="19050">
              <a:solidFill>
                <a:schemeClr val="bg1">
                  <a:lumMod val="6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2E6B6EA8-5BDD-4B80-9F74-E5B4D8E2B87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408132" y="1678678"/>
              <a:ext cx="15300" cy="1781366"/>
            </a:xfrm>
            <a:prstGeom prst="straightConnector1">
              <a:avLst/>
            </a:prstGeom>
            <a:ln w="19050">
              <a:solidFill>
                <a:schemeClr val="bg1">
                  <a:lumMod val="6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97B9D94-AB6A-4588-BE71-42612EE16A14}"/>
              </a:ext>
            </a:extLst>
          </p:cNvPr>
          <p:cNvGrpSpPr/>
          <p:nvPr/>
        </p:nvGrpSpPr>
        <p:grpSpPr>
          <a:xfrm>
            <a:off x="754406" y="1532164"/>
            <a:ext cx="1109563" cy="1725435"/>
            <a:chOff x="684068" y="1508718"/>
            <a:chExt cx="1109563" cy="172543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948B088-2920-4029-AB50-498CEBD021B7}"/>
                </a:ext>
              </a:extLst>
            </p:cNvPr>
            <p:cNvSpPr/>
            <p:nvPr/>
          </p:nvSpPr>
          <p:spPr>
            <a:xfrm>
              <a:off x="684068" y="1508718"/>
              <a:ext cx="918955" cy="32686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24844F08-2608-4085-BA46-2D26C7668EAE}"/>
                </a:ext>
              </a:extLst>
            </p:cNvPr>
            <p:cNvCxnSpPr>
              <a:cxnSpLocks/>
              <a:stCxn id="13" idx="2"/>
            </p:cNvCxnSpPr>
            <p:nvPr/>
          </p:nvCxnSpPr>
          <p:spPr>
            <a:xfrm>
              <a:off x="1143546" y="1835578"/>
              <a:ext cx="650085" cy="1398575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3A66EFBD-A7DD-4473-9ADC-1E687D6C11F9}"/>
              </a:ext>
            </a:extLst>
          </p:cNvPr>
          <p:cNvSpPr txBox="1"/>
          <p:nvPr/>
        </p:nvSpPr>
        <p:spPr>
          <a:xfrm>
            <a:off x="1691815" y="3216899"/>
            <a:ext cx="699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>
                <a:solidFill>
                  <a:schemeClr val="tx2">
                    <a:lumMod val="75000"/>
                  </a:schemeClr>
                </a:solidFill>
              </a:rPr>
              <a:t>A1</a:t>
            </a:r>
          </a:p>
        </p:txBody>
      </p:sp>
    </p:spTree>
    <p:extLst>
      <p:ext uri="{BB962C8B-B14F-4D97-AF65-F5344CB8AC3E}">
        <p14:creationId xmlns:p14="http://schemas.microsoft.com/office/powerpoint/2010/main" val="102636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0" grpId="0" animBg="1"/>
      <p:bldP spid="4" grpId="0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807B330-0604-488A-8E16-A9C7C93E7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Tổng kết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75F8E1D-7457-437C-8FCD-2422DAD62D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Hàm xử lý chuỗi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8F766B3-251D-419C-9AEE-8DD496D42AF2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/>
              <a:t>LEN( </a:t>
            </a:r>
            <a:r>
              <a:rPr lang="en-GB">
                <a:solidFill>
                  <a:schemeClr val="bg1">
                    <a:lumMod val="75000"/>
                  </a:schemeClr>
                </a:solidFill>
              </a:rPr>
              <a:t>text</a:t>
            </a:r>
            <a:r>
              <a:rPr lang="en-GB"/>
              <a:t> 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/>
              <a:t>LEFT( </a:t>
            </a:r>
            <a:r>
              <a:rPr lang="en-GB">
                <a:solidFill>
                  <a:schemeClr val="bg1">
                    <a:lumMod val="75000"/>
                  </a:schemeClr>
                </a:solidFill>
              </a:rPr>
              <a:t>text, [num_chars]</a:t>
            </a:r>
            <a:r>
              <a:rPr lang="en-GB"/>
              <a:t> 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/>
              <a:t>RIGHT( </a:t>
            </a:r>
            <a:r>
              <a:rPr lang="en-GB">
                <a:solidFill>
                  <a:schemeClr val="bg1">
                    <a:lumMod val="75000"/>
                  </a:schemeClr>
                </a:solidFill>
              </a:rPr>
              <a:t>text, [num_chars]</a:t>
            </a:r>
            <a:r>
              <a:rPr lang="en-GB"/>
              <a:t> 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/>
              <a:t>MID( </a:t>
            </a:r>
            <a:r>
              <a:rPr lang="en-GB" sz="1600">
                <a:solidFill>
                  <a:schemeClr val="bg1">
                    <a:lumMod val="75000"/>
                  </a:schemeClr>
                </a:solidFill>
              </a:rPr>
              <a:t>text, start_num, num_chars</a:t>
            </a:r>
            <a:r>
              <a:rPr lang="en-GB"/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/>
              <a:t>VALUE( </a:t>
            </a:r>
            <a:r>
              <a:rPr lang="en-GB">
                <a:solidFill>
                  <a:schemeClr val="bg1">
                    <a:lumMod val="75000"/>
                  </a:schemeClr>
                </a:solidFill>
              </a:rPr>
              <a:t>text</a:t>
            </a:r>
            <a:r>
              <a:rPr lang="en-GB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2382078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gral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A41AC481-B287-49C8-90EF-C669597D2D0A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423</Words>
  <Application>Microsoft Office PowerPoint</Application>
  <PresentationFormat>On-screen Show (16:9)</PresentationFormat>
  <Paragraphs>108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Wingdings 3</vt:lpstr>
      <vt:lpstr>Old Standard TT</vt:lpstr>
      <vt:lpstr>Tw Cen MT Condensed</vt:lpstr>
      <vt:lpstr>Tw Cen MT</vt:lpstr>
      <vt:lpstr>Times New Roman</vt:lpstr>
      <vt:lpstr>Arial</vt:lpstr>
      <vt:lpstr>Paperback</vt:lpstr>
      <vt:lpstr>Integral</vt:lpstr>
      <vt:lpstr>Xử lý chuỗi</vt:lpstr>
      <vt:lpstr>Xử lý chuỗi</vt:lpstr>
      <vt:lpstr>Xử lý chuỗi</vt:lpstr>
      <vt:lpstr>Xử lý chuỗi</vt:lpstr>
      <vt:lpstr>Xử lý chuỗi</vt:lpstr>
      <vt:lpstr>Xử lý chuỗi</vt:lpstr>
      <vt:lpstr>Tổng kết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Một số hàm thông dụng trong Excel</dc:title>
  <cp:lastModifiedBy>Truong Giang Le</cp:lastModifiedBy>
  <cp:revision>124</cp:revision>
  <dcterms:modified xsi:type="dcterms:W3CDTF">2021-07-09T03:43:52Z</dcterms:modified>
</cp:coreProperties>
</file>