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744" r:id="rId2"/>
  </p:sldMasterIdLst>
  <p:notesMasterIdLst>
    <p:notesMasterId r:id="rId11"/>
  </p:notesMasterIdLst>
  <p:sldIdLst>
    <p:sldId id="283" r:id="rId3"/>
    <p:sldId id="294" r:id="rId4"/>
    <p:sldId id="293" r:id="rId5"/>
    <p:sldId id="295" r:id="rId6"/>
    <p:sldId id="296" r:id="rId7"/>
    <p:sldId id="297" r:id="rId8"/>
    <p:sldId id="298" r:id="rId9"/>
    <p:sldId id="289" r:id="rId10"/>
  </p:sldIdLst>
  <p:sldSz cx="9144000" cy="5143500" type="screen16x9"/>
  <p:notesSz cx="6858000" cy="9144000"/>
  <p:embeddedFontLst>
    <p:embeddedFont>
      <p:font typeface="Old Standard TT" panose="020B0604020202020204" charset="0"/>
      <p:regular r:id="rId12"/>
      <p:bold r:id="rId13"/>
      <p:italic r:id="rId14"/>
    </p:embeddedFont>
    <p:embeddedFont>
      <p:font typeface="Tw Cen MT" panose="020B0602020104020603" pitchFamily="34" charset="0"/>
      <p:regular r:id="rId15"/>
      <p:bold r:id="rId16"/>
      <p:italic r:id="rId17"/>
      <p:boldItalic r:id="rId18"/>
    </p:embeddedFont>
    <p:embeddedFont>
      <p:font typeface="Tw Cen MT Condensed" panose="020B0606020104020203" pitchFamily="34" charset="0"/>
      <p:regular r:id="rId19"/>
      <p:bold r:id="rId20"/>
    </p:embeddedFont>
    <p:embeddedFont>
      <p:font typeface="Wingdings 3" panose="05040102010807070707" pitchFamily="18" charset="2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924686-8F06-41F9-A991-BB20D21DD89E}">
  <a:tblStyle styleId="{CB924686-8F06-41F9-A991-BB20D21DD89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29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8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315192"/>
            <a:ext cx="9141714" cy="2846623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7084365" y="-724094"/>
            <a:ext cx="10288" cy="4869915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8862405" cy="3429003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1733432" y="-725286"/>
            <a:ext cx="10287" cy="4927721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2389895" y="-715313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3022285" y="-715312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3654674" y="-715312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4287065" y="-715312"/>
            <a:ext cx="10287" cy="4859626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4919454" y="-715313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5551843" y="-708039"/>
            <a:ext cx="10288" cy="4859627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6184233" y="-715313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6816624" y="-715312"/>
            <a:ext cx="10288" cy="4859627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7434672" y="-680697"/>
            <a:ext cx="10287" cy="4819072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7750869" y="82666"/>
            <a:ext cx="10288" cy="3924736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8067063" y="846028"/>
            <a:ext cx="10287" cy="3030403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8383259" y="1609390"/>
            <a:ext cx="10287" cy="2136068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8699455" y="2372752"/>
            <a:ext cx="10286" cy="1241733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9015652" y="3136120"/>
            <a:ext cx="10286" cy="347392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152458" y="-70424"/>
            <a:ext cx="10287" cy="456051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468653" y="-201397"/>
            <a:ext cx="10287" cy="1350386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784847" y="-332369"/>
            <a:ext cx="10287" cy="2244719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101042" y="-463341"/>
            <a:ext cx="10287" cy="3139053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417237" y="-594312"/>
            <a:ext cx="10287" cy="4033387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1552927" y="-337657"/>
            <a:ext cx="10287" cy="4417175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236732" y="425708"/>
            <a:ext cx="10287" cy="352283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920537" y="1189068"/>
            <a:ext cx="10287" cy="2628506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604343" y="1952431"/>
            <a:ext cx="10287" cy="1734170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288149" y="2715793"/>
            <a:ext cx="10287" cy="839837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028885" y="-715312"/>
            <a:ext cx="10287" cy="485962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3293664" y="-715312"/>
            <a:ext cx="10287" cy="485962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4558444" y="-715312"/>
            <a:ext cx="10287" cy="4859626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5187196" y="-724093"/>
            <a:ext cx="10287" cy="486991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5819586" y="-724093"/>
            <a:ext cx="10288" cy="4869914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6451975" y="-724093"/>
            <a:ext cx="10287" cy="486991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7566726" y="-661951"/>
            <a:ext cx="10287" cy="4445573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7882922" y="-530978"/>
            <a:ext cx="10287" cy="3551239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8199116" y="-400007"/>
            <a:ext cx="10287" cy="2656905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8515311" y="-269034"/>
            <a:ext cx="10287" cy="1762571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8831506" y="-138063"/>
            <a:ext cx="10287" cy="868238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2657638" y="-724093"/>
            <a:ext cx="10287" cy="486991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3922417" y="-724094"/>
            <a:ext cx="10287" cy="4869915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483207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534037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11581" y="193736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28309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04064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167255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230445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293636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356826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420017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91525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154741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17957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281173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344389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407605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470821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609588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660469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546398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597253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735969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786901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672779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723685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8623508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799160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850117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40874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499838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248774"/>
            <a:ext cx="70457" cy="3180227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57504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20695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183885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247076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310266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373457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436647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626219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563028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752600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689409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8789813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815790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4515886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72445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35636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198826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262017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325207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388398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577969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514779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704350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641160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8307316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767541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9255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8820002" y="514184"/>
            <a:ext cx="446835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531499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25975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89165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152356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15546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278737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341927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405118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468308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657880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594689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784261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721070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9106419" y="569139"/>
            <a:ext cx="37582" cy="2653825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847451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4630509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83908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47098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10289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273479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336670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399860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589432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526241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715813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652622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8421939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779003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0717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8931463" y="3693"/>
            <a:ext cx="223914" cy="201161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259749" y="-7683"/>
            <a:ext cx="127314" cy="63656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891654" y="-7683"/>
            <a:ext cx="127314" cy="63656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1523560" y="-7683"/>
            <a:ext cx="7620440" cy="63656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483207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534037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11581" y="827860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28309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04064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167255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230445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293636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356826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420017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91525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154741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17957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281173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344389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407605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470821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609588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660469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546398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597253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735969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786901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672779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723685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8623508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799160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850117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40874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499838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57504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20695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183885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247076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310266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373457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436647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626219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563028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752600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689409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8789813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815790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4515886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72445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35636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198826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262017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325207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388398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577969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514779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704350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641160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8307316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767541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9255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8820002" y="1148309"/>
            <a:ext cx="446836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531499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25975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89165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152356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15546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278737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341927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405118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468308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657880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594689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784261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721070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847451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483207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534037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11581" y="1459808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28309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04064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167255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230445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293636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356826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420017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91525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154741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17957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281173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344389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407605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470821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609588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660469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546398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597253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735969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786901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672779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723685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8623508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799160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850117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40874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499838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57504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20695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183885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247076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310266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373457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436647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626219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563028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752600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689409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8789813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815790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4515886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72445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35636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198826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262017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325207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388398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577969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514779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704350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641160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8307316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767541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9255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8820002" y="1780255"/>
            <a:ext cx="446835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531499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25975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89165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152356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15546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278737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341927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405118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468308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657880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594689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784261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721070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847451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483207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534037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11581" y="2096312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28309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04064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167255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230445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293636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356826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420017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91525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154741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17957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281173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344389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407605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470821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609588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660469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546398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597253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735969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786901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672779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723685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8623508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799160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850117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40874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499838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57504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20695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183885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247076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310266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373457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436647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626219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563028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752600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689409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8789813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815790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4515886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72445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35636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198826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262017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325207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388398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577969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514779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704350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641160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8307316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767541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9255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8820002" y="2417948"/>
            <a:ext cx="446836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531499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25975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89165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152356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15546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278737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341927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405118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468308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657880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594689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784261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721070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847451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483207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534037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11581" y="2729446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28309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04064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167255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230445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293636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356826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420017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91525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154741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17957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281173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344389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407605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470821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609588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660469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546398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597253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735969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786901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672779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723685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8623508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799160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850117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40874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499838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57504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20695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183885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247076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310266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373457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436647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626219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563028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752600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689409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8789813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815790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4515886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72445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35636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198826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262017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325207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388398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577969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514779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704350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641160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8307316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767541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9255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8820002" y="3052452"/>
            <a:ext cx="446836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531499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25975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89165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152356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15546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278737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341927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405118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468308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657880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594689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784261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721070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847451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4977107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17179" y="3237193"/>
            <a:ext cx="174630" cy="208987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18567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1817581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244948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3081392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3713297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4345202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624091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5609012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750472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6872821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8768535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8136631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550037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609465" y="3420989"/>
            <a:ext cx="8273246" cy="801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5163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319156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315192"/>
            <a:ext cx="9141714" cy="2846623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7084365" y="-724094"/>
            <a:ext cx="10288" cy="4869915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8862405" cy="3429003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1733432" y="-725286"/>
            <a:ext cx="10287" cy="4927721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2389895" y="-715313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3022285" y="-715312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3654674" y="-715312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4287065" y="-715312"/>
            <a:ext cx="10287" cy="4859626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4919454" y="-715313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5551843" y="-708039"/>
            <a:ext cx="10288" cy="4859627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6184233" y="-715313"/>
            <a:ext cx="10287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6816624" y="-715312"/>
            <a:ext cx="10288" cy="4859627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7434672" y="-680697"/>
            <a:ext cx="10287" cy="4819072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7750869" y="82666"/>
            <a:ext cx="10288" cy="3924736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8067063" y="846028"/>
            <a:ext cx="10287" cy="3030403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8383259" y="1609390"/>
            <a:ext cx="10287" cy="2136068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8699455" y="2372752"/>
            <a:ext cx="10286" cy="1241733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9015652" y="3136120"/>
            <a:ext cx="10286" cy="347392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152458" y="-70424"/>
            <a:ext cx="10287" cy="456051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468653" y="-201397"/>
            <a:ext cx="10287" cy="1350386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784847" y="-332369"/>
            <a:ext cx="10287" cy="2244719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101042" y="-463341"/>
            <a:ext cx="10287" cy="3139053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417237" y="-594312"/>
            <a:ext cx="10287" cy="4033387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1552927" y="-337657"/>
            <a:ext cx="10287" cy="4417175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236732" y="425708"/>
            <a:ext cx="10287" cy="352283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920537" y="1189068"/>
            <a:ext cx="10287" cy="2628506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604343" y="1952431"/>
            <a:ext cx="10287" cy="1734170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288149" y="2715793"/>
            <a:ext cx="10287" cy="839837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028885" y="-715312"/>
            <a:ext cx="10287" cy="485962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3293664" y="-715312"/>
            <a:ext cx="10287" cy="485962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4558444" y="-715312"/>
            <a:ext cx="10287" cy="4859626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5187196" y="-724093"/>
            <a:ext cx="10287" cy="486991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5819586" y="-724093"/>
            <a:ext cx="10288" cy="4869914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6451975" y="-724093"/>
            <a:ext cx="10287" cy="486991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7566726" y="-661951"/>
            <a:ext cx="10287" cy="4445573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7882922" y="-530978"/>
            <a:ext cx="10287" cy="3551239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8199116" y="-400007"/>
            <a:ext cx="10287" cy="2656905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8515311" y="-269034"/>
            <a:ext cx="10287" cy="1762571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8831506" y="-138063"/>
            <a:ext cx="10287" cy="868238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2657638" y="-724093"/>
            <a:ext cx="10287" cy="486991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3922417" y="-724094"/>
            <a:ext cx="10287" cy="4869915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483207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11581" y="193736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04064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167255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230445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293636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356826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420017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609588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546398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7359699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672779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8623508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799160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408744" y="8215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499838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248774"/>
            <a:ext cx="70457" cy="3180227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57504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20695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183885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247076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310266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373457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436647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626219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563028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7526004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689409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8789813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8157909" y="24877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4515886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72445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35636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198826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262017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325207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388398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577969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514779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7043507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641160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8307316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767541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92552" y="39767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8820002" y="514184"/>
            <a:ext cx="446835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531499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25975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89165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152356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15546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278737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341927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405118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468308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657880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594689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7842610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721070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9106419" y="569139"/>
            <a:ext cx="37582" cy="2653825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8474515" y="563262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4630509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83908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47098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10289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273479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336670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399860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589432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526241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7158130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652622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8421939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779003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07175" y="-122308"/>
            <a:ext cx="230240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8931463" y="3693"/>
            <a:ext cx="223914" cy="201161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259749" y="-7683"/>
            <a:ext cx="127314" cy="63656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891654" y="-7683"/>
            <a:ext cx="127314" cy="63656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1523560" y="-7683"/>
            <a:ext cx="7620440" cy="63656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483207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11581" y="827860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04064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167255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230445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293636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356826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420017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609588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546398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7359699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672779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8623508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799160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408744" y="716279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499838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57504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20695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183885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247076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310266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373457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436647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626219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563028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7526004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689409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8789813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8157909" y="882897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4515886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72445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35636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198826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262017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325207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388398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577969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514779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7043507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641160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8307316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767541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92552" y="1031795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8820002" y="1148309"/>
            <a:ext cx="446836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531499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25975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89165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152356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15546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278737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341927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405118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468308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657880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594689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7842610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721070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8474515" y="119738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483207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11581" y="1459808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04064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167255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230445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293636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356826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420017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609588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546398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7359699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672779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8623508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799160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408744" y="1348227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499838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57504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20695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183885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247076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310266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373457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436647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626219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563028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7526004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689409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8789813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8157909" y="1514845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4515886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72445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35636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198826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262017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325207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388398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577969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514779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7043507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641160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8307316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767541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92552" y="1663743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8820002" y="1780255"/>
            <a:ext cx="446835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531499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25975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89165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152356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15546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278737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341927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405118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468308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657880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594689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7842610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721070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8474515" y="1829333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483207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11581" y="2096312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04064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167255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230445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293636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356826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420017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609588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546398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7359699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672779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8623508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799160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408744" y="1984732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499838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57504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20695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183885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247076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310266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373457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436647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626219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563028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7526004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689409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8789813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8157909" y="2151350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4515886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72445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35636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198826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262017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325207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388398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577969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514779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7043507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641160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8307316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767541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92552" y="2301434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8820002" y="2417948"/>
            <a:ext cx="446836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531499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25975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89165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152356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15546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278737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341927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405118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468308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657880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594689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7842610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721070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8474515" y="246702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483207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11581" y="2729446"/>
            <a:ext cx="459486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04064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167255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230445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293636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356826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420017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609588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546398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7359699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672779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8623508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799160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408744" y="2617866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499838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57504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20695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183885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247076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310266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373457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436647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626219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563028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7526004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689409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8789813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8157909" y="2784484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4515886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72445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35636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198826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262017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325207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388398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577969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514779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7043507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641160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8307316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767541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92552" y="2935938"/>
            <a:ext cx="459486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8820002" y="3052452"/>
            <a:ext cx="446836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531499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25975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89165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152356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15546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278737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341927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405118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468308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657880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594689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7842610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721070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8474515" y="3101528"/>
            <a:ext cx="127313" cy="1273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4977107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17179" y="3237193"/>
            <a:ext cx="174630" cy="208987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18567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1817581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244948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3081392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3713297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4345202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624091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5609012" y="3139272"/>
            <a:ext cx="17463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7504726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6872821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8768535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8136631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550037" y="3139271"/>
            <a:ext cx="17463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609465" y="3420989"/>
            <a:ext cx="8273246" cy="801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534037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28309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91525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154741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17957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281173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344389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407605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470821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660469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597253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786901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723685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8501175" y="27439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534037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28309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91525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154741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17957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281173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344389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407605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470821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660469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597253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786901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723685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8501175" y="908517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534037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28309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91525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154741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17957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281173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344389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407605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470821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660469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597253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786901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723685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8501175" y="1540465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534037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28309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91525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154741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17957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281173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344389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407605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470821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660469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597253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786901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723685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8501175" y="2176969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534037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28309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91525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154741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17957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281173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344389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407605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470821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660469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597253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786901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723685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8501175" y="2810103"/>
            <a:ext cx="75011" cy="75011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3720103"/>
            <a:ext cx="2400300" cy="109728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48525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1714500"/>
            <a:ext cx="356616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583150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3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225841"/>
            <a:ext cx="3566160" cy="25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1784487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8350443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94111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353632"/>
            <a:ext cx="3291840" cy="13030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617220"/>
            <a:ext cx="4258818" cy="388848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1693129"/>
            <a:ext cx="3291840" cy="282172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289834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4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3429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3720104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11585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+mj-lt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19442673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971675" cy="405765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571500"/>
            <a:ext cx="56864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44447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0825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7" y="1714500"/>
            <a:ext cx="7290053" cy="3017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4853028"/>
            <a:ext cx="1615607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4853028"/>
            <a:ext cx="4426094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4853028"/>
            <a:ext cx="73025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619743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04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AE68E0-DDFB-48AA-80CC-294FB1463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>
                <a:latin typeface="Times New Roman"/>
                <a:cs typeface="Times New Roman"/>
                <a:sym typeface="Times New Roman"/>
              </a:rPr>
              <a:t>ĐIỀU KIỆN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D1F244A-CB14-4DD9-A4FA-56F5DA5C0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cơ bản</a:t>
            </a:r>
            <a:br>
              <a:rPr lang="en-GB"/>
            </a:br>
            <a:r>
              <a:rPr lang="en-GB"/>
              <a:t>trong Excel</a:t>
            </a:r>
          </a:p>
        </p:txBody>
      </p:sp>
    </p:spTree>
    <p:extLst>
      <p:ext uri="{BB962C8B-B14F-4D97-AF65-F5344CB8AC3E}">
        <p14:creationId xmlns:p14="http://schemas.microsoft.com/office/powerpoint/2010/main" val="161385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37AE5-5BAD-4C78-8A11-3821D3C0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Điều kiện IF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4EDDD-D0D5-4408-839D-0A95409BFD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marL="114300" indent="0">
              <a:buNone/>
            </a:pPr>
            <a:r>
              <a:rPr lang="en-GB" sz="2000" b="1">
                <a:solidFill>
                  <a:schemeClr val="accent3"/>
                </a:solidFill>
              </a:rPr>
              <a:t>IF( </a:t>
            </a:r>
            <a:r>
              <a:rPr lang="en-GB" b="1">
                <a:solidFill>
                  <a:schemeClr val="tx2"/>
                </a:solidFill>
              </a:rPr>
              <a:t>logical_test </a:t>
            </a:r>
            <a:r>
              <a:rPr lang="en-GB" sz="2000" b="1">
                <a:solidFill>
                  <a:schemeClr val="accent3"/>
                </a:solidFill>
              </a:rPr>
              <a:t>, </a:t>
            </a:r>
            <a:r>
              <a:rPr lang="en-GB" b="1">
                <a:solidFill>
                  <a:srgbClr val="00B050"/>
                </a:solidFill>
              </a:rPr>
              <a:t>value_if_true</a:t>
            </a:r>
            <a:r>
              <a:rPr lang="en-GB" b="1">
                <a:solidFill>
                  <a:schemeClr val="tx2"/>
                </a:solidFill>
              </a:rPr>
              <a:t> </a:t>
            </a:r>
            <a:r>
              <a:rPr lang="en-GB" sz="2000" b="1">
                <a:solidFill>
                  <a:schemeClr val="accent3"/>
                </a:solidFill>
              </a:rPr>
              <a:t>, </a:t>
            </a:r>
            <a:r>
              <a:rPr lang="en-GB" b="1">
                <a:solidFill>
                  <a:schemeClr val="tx1">
                    <a:lumMod val="50000"/>
                    <a:lumOff val="50000"/>
                  </a:schemeClr>
                </a:solidFill>
              </a:rPr>
              <a:t>value_if_false </a:t>
            </a:r>
            <a:r>
              <a:rPr lang="en-GB" sz="2000" b="1">
                <a:solidFill>
                  <a:schemeClr val="accent3"/>
                </a:solidFill>
              </a:rPr>
              <a:t>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748A2EA-4C4F-4802-8507-ECB62D734BE1}"/>
              </a:ext>
            </a:extLst>
          </p:cNvPr>
          <p:cNvGrpSpPr/>
          <p:nvPr/>
        </p:nvGrpSpPr>
        <p:grpSpPr>
          <a:xfrm>
            <a:off x="978196" y="1403501"/>
            <a:ext cx="1105785" cy="1265271"/>
            <a:chOff x="978196" y="1403501"/>
            <a:chExt cx="1105785" cy="126527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693F296-A1C8-4CFD-BA6C-06050F51113D}"/>
                </a:ext>
              </a:extLst>
            </p:cNvPr>
            <p:cNvSpPr txBox="1"/>
            <p:nvPr/>
          </p:nvSpPr>
          <p:spPr>
            <a:xfrm>
              <a:off x="978196" y="1403501"/>
              <a:ext cx="11057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/>
                <a:t>Điều kiện so sánh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171BE60-8A2D-4126-8A0A-8009764C14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09824" y="2008239"/>
              <a:ext cx="10631" cy="660533"/>
            </a:xfrm>
            <a:prstGeom prst="straightConnector1">
              <a:avLst/>
            </a:prstGeom>
            <a:ln w="28575">
              <a:solidFill>
                <a:schemeClr val="tx2"/>
              </a:solidFill>
              <a:headEnd type="triangl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09E33AB-5F1F-413F-853B-D73112D1BDF6}"/>
              </a:ext>
            </a:extLst>
          </p:cNvPr>
          <p:cNvGrpSpPr/>
          <p:nvPr/>
        </p:nvGrpSpPr>
        <p:grpSpPr>
          <a:xfrm>
            <a:off x="2083981" y="975794"/>
            <a:ext cx="1653550" cy="1569660"/>
            <a:chOff x="2083981" y="975794"/>
            <a:chExt cx="1653550" cy="156966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E9DFC61-43F9-448F-83F5-FCA845F136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3981" y="1695888"/>
              <a:ext cx="701749" cy="0"/>
            </a:xfrm>
            <a:prstGeom prst="straightConnector1">
              <a:avLst/>
            </a:prstGeom>
            <a:ln w="28575">
              <a:solidFill>
                <a:schemeClr val="tx2"/>
              </a:solidFill>
              <a:headEnd type="triangle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9D5F7F-484C-46A2-8049-AD51BC5DAF1D}"/>
                </a:ext>
              </a:extLst>
            </p:cNvPr>
            <p:cNvSpPr txBox="1"/>
            <p:nvPr/>
          </p:nvSpPr>
          <p:spPr>
            <a:xfrm>
              <a:off x="2826678" y="975794"/>
              <a:ext cx="910853" cy="1569660"/>
            </a:xfrm>
            <a:custGeom>
              <a:avLst/>
              <a:gdLst>
                <a:gd name="connsiteX0" fmla="*/ 0 w 910853"/>
                <a:gd name="connsiteY0" fmla="*/ 0 h 1569660"/>
                <a:gd name="connsiteX1" fmla="*/ 910853 w 910853"/>
                <a:gd name="connsiteY1" fmla="*/ 0 h 1569660"/>
                <a:gd name="connsiteX2" fmla="*/ 910853 w 910853"/>
                <a:gd name="connsiteY2" fmla="*/ 1569660 h 1569660"/>
                <a:gd name="connsiteX3" fmla="*/ 0 w 910853"/>
                <a:gd name="connsiteY3" fmla="*/ 1569660 h 1569660"/>
                <a:gd name="connsiteX4" fmla="*/ 0 w 910853"/>
                <a:gd name="connsiteY4" fmla="*/ 0 h 1569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0853" h="1569660" fill="none" extrusionOk="0">
                  <a:moveTo>
                    <a:pt x="0" y="0"/>
                  </a:moveTo>
                  <a:cubicBezTo>
                    <a:pt x="95540" y="-8732"/>
                    <a:pt x="497102" y="-8801"/>
                    <a:pt x="910853" y="0"/>
                  </a:cubicBezTo>
                  <a:cubicBezTo>
                    <a:pt x="943331" y="524389"/>
                    <a:pt x="1006762" y="818153"/>
                    <a:pt x="910853" y="1569660"/>
                  </a:cubicBezTo>
                  <a:cubicBezTo>
                    <a:pt x="470797" y="1639258"/>
                    <a:pt x="194050" y="1615209"/>
                    <a:pt x="0" y="1569660"/>
                  </a:cubicBezTo>
                  <a:cubicBezTo>
                    <a:pt x="61075" y="926532"/>
                    <a:pt x="83645" y="425565"/>
                    <a:pt x="0" y="0"/>
                  </a:cubicBezTo>
                  <a:close/>
                </a:path>
                <a:path w="910853" h="1569660" stroke="0" extrusionOk="0">
                  <a:moveTo>
                    <a:pt x="0" y="0"/>
                  </a:moveTo>
                  <a:cubicBezTo>
                    <a:pt x="409150" y="19577"/>
                    <a:pt x="698423" y="-66229"/>
                    <a:pt x="910853" y="0"/>
                  </a:cubicBezTo>
                  <a:cubicBezTo>
                    <a:pt x="914384" y="217144"/>
                    <a:pt x="971617" y="1251712"/>
                    <a:pt x="910853" y="1569660"/>
                  </a:cubicBezTo>
                  <a:cubicBezTo>
                    <a:pt x="522236" y="1616980"/>
                    <a:pt x="358628" y="1489924"/>
                    <a:pt x="0" y="1569660"/>
                  </a:cubicBezTo>
                  <a:cubicBezTo>
                    <a:pt x="48042" y="1235727"/>
                    <a:pt x="47723" y="43349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3185718294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/>
                <a:t>a  &lt;  b</a:t>
              </a:r>
            </a:p>
            <a:p>
              <a:pPr algn="ctr"/>
              <a:r>
                <a:rPr lang="en-GB" sz="1600"/>
                <a:t>a &lt;= b</a:t>
              </a:r>
            </a:p>
            <a:p>
              <a:pPr algn="ctr"/>
              <a:r>
                <a:rPr lang="en-GB" sz="1600"/>
                <a:t>a  &gt;  b</a:t>
              </a:r>
            </a:p>
            <a:p>
              <a:pPr algn="ctr"/>
              <a:r>
                <a:rPr lang="en-GB" sz="1600"/>
                <a:t>a &gt;= b</a:t>
              </a:r>
            </a:p>
            <a:p>
              <a:pPr algn="ctr"/>
              <a:r>
                <a:rPr lang="en-GB" sz="1600"/>
                <a:t>a  =  b</a:t>
              </a:r>
            </a:p>
            <a:p>
              <a:pPr algn="ctr"/>
              <a:r>
                <a:rPr lang="en-GB" sz="1600"/>
                <a:t>a &lt;&gt; b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7743C59-F5AF-4F1D-9573-9F1DEC4575FC}"/>
              </a:ext>
            </a:extLst>
          </p:cNvPr>
          <p:cNvGrpSpPr/>
          <p:nvPr/>
        </p:nvGrpSpPr>
        <p:grpSpPr>
          <a:xfrm>
            <a:off x="2126508" y="3179132"/>
            <a:ext cx="1786269" cy="1212128"/>
            <a:chOff x="855734" y="1053147"/>
            <a:chExt cx="1382232" cy="1212128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C5E8E5B-591A-48FA-94B4-5703E3FCB1FE}"/>
                </a:ext>
              </a:extLst>
            </p:cNvPr>
            <p:cNvSpPr txBox="1"/>
            <p:nvPr/>
          </p:nvSpPr>
          <p:spPr>
            <a:xfrm>
              <a:off x="855734" y="1403501"/>
              <a:ext cx="138223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/>
                <a:t>Trả về giá trị này nếu điều kiện là </a:t>
              </a:r>
              <a:r>
                <a:rPr lang="en-GB" sz="1800" b="1"/>
                <a:t>đúng</a:t>
              </a:r>
              <a:endParaRPr lang="en-GB" sz="1600" b="1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B29EBCC-7573-44B2-AE4D-62E55F574835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>
              <a:off x="1546850" y="1053147"/>
              <a:ext cx="0" cy="35035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DE37D72-09BC-46A9-B49C-4976C9059CD7}"/>
              </a:ext>
            </a:extLst>
          </p:cNvPr>
          <p:cNvGrpSpPr/>
          <p:nvPr/>
        </p:nvGrpSpPr>
        <p:grpSpPr>
          <a:xfrm>
            <a:off x="4182146" y="3182671"/>
            <a:ext cx="1786269" cy="1212128"/>
            <a:chOff x="855734" y="1053147"/>
            <a:chExt cx="1382232" cy="121212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E18DDDC-9D4A-42A0-B2A7-C9B6241F093C}"/>
                </a:ext>
              </a:extLst>
            </p:cNvPr>
            <p:cNvSpPr txBox="1"/>
            <p:nvPr/>
          </p:nvSpPr>
          <p:spPr>
            <a:xfrm>
              <a:off x="855734" y="1403501"/>
              <a:ext cx="138223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/>
                <a:t>Trả về giá trị này nếu điều kiện là </a:t>
              </a:r>
              <a:r>
                <a:rPr lang="en-GB" sz="1800" b="1"/>
                <a:t>sai</a:t>
              </a:r>
              <a:endParaRPr lang="en-GB" sz="1600" b="1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732DEFCA-12B2-47A1-882D-B6F9F31349C4}"/>
                </a:ext>
              </a:extLst>
            </p:cNvPr>
            <p:cNvCxnSpPr>
              <a:cxnSpLocks/>
              <a:endCxn id="24" idx="0"/>
            </p:cNvCxnSpPr>
            <p:nvPr/>
          </p:nvCxnSpPr>
          <p:spPr>
            <a:xfrm>
              <a:off x="1546850" y="1053147"/>
              <a:ext cx="0" cy="350354"/>
            </a:xfrm>
            <a:prstGeom prst="straightConnector1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3864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ACBEC-F8B1-4F4F-B3EC-77667545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Điều kiện IF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C9DDAB6B-F531-4AF3-99D2-BB58D305B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55066"/>
            <a:ext cx="4181132" cy="141668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4F1868-442A-4447-9CDC-E701E891A93B}"/>
              </a:ext>
            </a:extLst>
          </p:cNvPr>
          <p:cNvGrpSpPr/>
          <p:nvPr/>
        </p:nvGrpSpPr>
        <p:grpSpPr>
          <a:xfrm>
            <a:off x="2533650" y="1838325"/>
            <a:ext cx="523875" cy="676275"/>
            <a:chOff x="2533650" y="1838325"/>
            <a:chExt cx="523875" cy="676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8AD4ED3-D578-4A0D-BDA5-D23DB1FC7D3C}"/>
                </a:ext>
              </a:extLst>
            </p:cNvPr>
            <p:cNvSpPr/>
            <p:nvPr/>
          </p:nvSpPr>
          <p:spPr>
            <a:xfrm>
              <a:off x="2533650" y="1838325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8919D86-33D2-444E-83CC-850F4A228861}"/>
                </a:ext>
              </a:extLst>
            </p:cNvPr>
            <p:cNvSpPr/>
            <p:nvPr/>
          </p:nvSpPr>
          <p:spPr>
            <a:xfrm>
              <a:off x="2533650" y="2009775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CBD2C53-C4C9-4542-9A9C-C6D1488665A1}"/>
                </a:ext>
              </a:extLst>
            </p:cNvPr>
            <p:cNvSpPr/>
            <p:nvPr/>
          </p:nvSpPr>
          <p:spPr>
            <a:xfrm>
              <a:off x="2533650" y="2209800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237CEEB-2428-4E99-B9C2-59C3D4B30342}"/>
                </a:ext>
              </a:extLst>
            </p:cNvPr>
            <p:cNvSpPr/>
            <p:nvPr/>
          </p:nvSpPr>
          <p:spPr>
            <a:xfrm>
              <a:off x="2533650" y="2381250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EAFD65-15D4-4CA2-ABB1-57E9B4A2BE57}"/>
              </a:ext>
            </a:extLst>
          </p:cNvPr>
          <p:cNvGrpSpPr/>
          <p:nvPr/>
        </p:nvGrpSpPr>
        <p:grpSpPr>
          <a:xfrm>
            <a:off x="3829050" y="1847850"/>
            <a:ext cx="594360" cy="676275"/>
            <a:chOff x="2533650" y="1838325"/>
            <a:chExt cx="523875" cy="67627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AC6C1CA-5DD9-448E-8279-9CB8618616C0}"/>
                </a:ext>
              </a:extLst>
            </p:cNvPr>
            <p:cNvSpPr/>
            <p:nvPr/>
          </p:nvSpPr>
          <p:spPr>
            <a:xfrm>
              <a:off x="2533650" y="1838325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521398E-58D6-41C8-B1D4-B56515B666A3}"/>
                </a:ext>
              </a:extLst>
            </p:cNvPr>
            <p:cNvSpPr/>
            <p:nvPr/>
          </p:nvSpPr>
          <p:spPr>
            <a:xfrm>
              <a:off x="2533650" y="2009775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F8D127-CD7F-457D-983E-5A2FAD460CBA}"/>
                </a:ext>
              </a:extLst>
            </p:cNvPr>
            <p:cNvSpPr/>
            <p:nvPr/>
          </p:nvSpPr>
          <p:spPr>
            <a:xfrm>
              <a:off x="2533650" y="2190750"/>
              <a:ext cx="523875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420DD0-40BE-44ED-BABE-BC4780D00EA7}"/>
                </a:ext>
              </a:extLst>
            </p:cNvPr>
            <p:cNvSpPr/>
            <p:nvPr/>
          </p:nvSpPr>
          <p:spPr>
            <a:xfrm>
              <a:off x="2533650" y="2381250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FCF5EB8-F975-416D-9541-5138AA252BD4}"/>
              </a:ext>
            </a:extLst>
          </p:cNvPr>
          <p:cNvSpPr txBox="1"/>
          <p:nvPr/>
        </p:nvSpPr>
        <p:spPr>
          <a:xfrm>
            <a:off x="311700" y="2885677"/>
            <a:ext cx="405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=IF( </a:t>
            </a:r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2C4C36B4-7487-4A31-A4D2-0723BB2CB1F7}"/>
              </a:ext>
            </a:extLst>
          </p:cNvPr>
          <p:cNvSpPr/>
          <p:nvPr/>
        </p:nvSpPr>
        <p:spPr>
          <a:xfrm>
            <a:off x="4938369" y="445025"/>
            <a:ext cx="3552825" cy="2060050"/>
          </a:xfrm>
          <a:prstGeom prst="cloudCallout">
            <a:avLst>
              <a:gd name="adj1" fmla="val -64264"/>
              <a:gd name="adj2" fmla="val 110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1600">
                <a:solidFill>
                  <a:schemeClr val="tx1"/>
                </a:solidFill>
              </a:rPr>
              <a:t>Nếu </a:t>
            </a:r>
            <a:r>
              <a:rPr lang="vi-VN" sz="1600" b="1">
                <a:solidFill>
                  <a:schemeClr val="tx1"/>
                </a:solidFill>
              </a:rPr>
              <a:t>Điểm TB </a:t>
            </a:r>
            <a:r>
              <a:rPr lang="vi-VN" sz="1600">
                <a:solidFill>
                  <a:schemeClr val="tx1"/>
                </a:solidFill>
              </a:rPr>
              <a:t>lớn hơn hoặc bằng 5 thì kết quả là “</a:t>
            </a:r>
            <a:r>
              <a:rPr lang="vi-VN" sz="1600" i="1">
                <a:solidFill>
                  <a:schemeClr val="tx1"/>
                </a:solidFill>
              </a:rPr>
              <a:t>Đạt</a:t>
            </a:r>
            <a:r>
              <a:rPr lang="vi-VN" sz="1600">
                <a:solidFill>
                  <a:schemeClr val="tx1"/>
                </a:solidFill>
              </a:rPr>
              <a:t>”</a:t>
            </a:r>
            <a:r>
              <a:rPr lang="en-GB" sz="1600">
                <a:solidFill>
                  <a:schemeClr val="tx1"/>
                </a:solidFill>
              </a:rPr>
              <a:t>.</a:t>
            </a:r>
            <a:r>
              <a:rPr lang="vi-VN" sz="1600">
                <a:solidFill>
                  <a:schemeClr val="tx1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N</a:t>
            </a:r>
            <a:r>
              <a:rPr lang="vi-VN" sz="1600">
                <a:solidFill>
                  <a:schemeClr val="tx1"/>
                </a:solidFill>
              </a:rPr>
              <a:t>gược lại, kết quả là “</a:t>
            </a:r>
            <a:r>
              <a:rPr lang="vi-VN" sz="1600" i="1">
                <a:solidFill>
                  <a:schemeClr val="tx1"/>
                </a:solidFill>
              </a:rPr>
              <a:t>Không đạt</a:t>
            </a:r>
            <a:r>
              <a:rPr lang="vi-VN" sz="1600">
                <a:solidFill>
                  <a:schemeClr val="tx1"/>
                </a:solidFill>
              </a:rPr>
              <a:t>”.</a:t>
            </a:r>
            <a:endParaRPr lang="en-GB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B13350-013C-4B4D-9808-AFD0F167F372}"/>
              </a:ext>
            </a:extLst>
          </p:cNvPr>
          <p:cNvSpPr txBox="1"/>
          <p:nvPr/>
        </p:nvSpPr>
        <p:spPr>
          <a:xfrm>
            <a:off x="754913" y="2896309"/>
            <a:ext cx="1107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D3&gt;=5,</a:t>
            </a:r>
            <a:endParaRPr lang="en-GB" sz="18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BDC8DD-F066-4485-8855-D5B4CFF008E6}"/>
              </a:ext>
            </a:extLst>
          </p:cNvPr>
          <p:cNvSpPr txBox="1"/>
          <p:nvPr/>
        </p:nvSpPr>
        <p:spPr>
          <a:xfrm>
            <a:off x="1603004" y="2896308"/>
            <a:ext cx="930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“Đạt”,</a:t>
            </a:r>
            <a:endParaRPr lang="en-GB" sz="18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1242A1-3386-446D-9DA0-4B679BB0621C}"/>
              </a:ext>
            </a:extLst>
          </p:cNvPr>
          <p:cNvSpPr txBox="1"/>
          <p:nvPr/>
        </p:nvSpPr>
        <p:spPr>
          <a:xfrm>
            <a:off x="2379533" y="2896308"/>
            <a:ext cx="173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“Không đạt” )</a:t>
            </a:r>
            <a:endParaRPr lang="en-GB" sz="180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8A6B02F-F3DC-4AC9-9F13-BA1685267927}"/>
              </a:ext>
            </a:extLst>
          </p:cNvPr>
          <p:cNvGrpSpPr/>
          <p:nvPr/>
        </p:nvGrpSpPr>
        <p:grpSpPr>
          <a:xfrm>
            <a:off x="4126230" y="2143125"/>
            <a:ext cx="636698" cy="943756"/>
            <a:chOff x="4126230" y="2143125"/>
            <a:chExt cx="636698" cy="94375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0B97353-E6A3-4AC6-96D9-5281F7A2CFFD}"/>
                </a:ext>
              </a:extLst>
            </p:cNvPr>
            <p:cNvGrpSpPr/>
            <p:nvPr/>
          </p:nvGrpSpPr>
          <p:grpSpPr>
            <a:xfrm>
              <a:off x="4126230" y="2143125"/>
              <a:ext cx="629255" cy="943756"/>
              <a:chOff x="4827769" y="2387698"/>
              <a:chExt cx="629255" cy="943756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EECE2EE0-CF86-4F7C-9774-9F6EDD0C51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7769" y="3331454"/>
                <a:ext cx="622523" cy="0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none" w="med" len="med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406CF8D-3800-410A-B537-402A8642FA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450292" y="2387698"/>
                <a:ext cx="6732" cy="941262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headEnd type="none" w="med" len="med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EA25241-6FC2-436D-8CE3-04E439323D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92832" y="2154760"/>
              <a:ext cx="270096" cy="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77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ACBEC-F8B1-4F4F-B3EC-77667545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Điều kiện IF</a:t>
            </a:r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C9DDAB6B-F531-4AF3-99D2-BB58D305B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55066"/>
            <a:ext cx="4181132" cy="141668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4F1868-442A-4447-9CDC-E701E891A93B}"/>
              </a:ext>
            </a:extLst>
          </p:cNvPr>
          <p:cNvGrpSpPr/>
          <p:nvPr/>
        </p:nvGrpSpPr>
        <p:grpSpPr>
          <a:xfrm>
            <a:off x="2533650" y="1838325"/>
            <a:ext cx="523875" cy="676275"/>
            <a:chOff x="2533650" y="1838325"/>
            <a:chExt cx="523875" cy="676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8AD4ED3-D578-4A0D-BDA5-D23DB1FC7D3C}"/>
                </a:ext>
              </a:extLst>
            </p:cNvPr>
            <p:cNvSpPr/>
            <p:nvPr/>
          </p:nvSpPr>
          <p:spPr>
            <a:xfrm>
              <a:off x="2533650" y="1838325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8919D86-33D2-444E-83CC-850F4A228861}"/>
                </a:ext>
              </a:extLst>
            </p:cNvPr>
            <p:cNvSpPr/>
            <p:nvPr/>
          </p:nvSpPr>
          <p:spPr>
            <a:xfrm>
              <a:off x="2533650" y="2009775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CBD2C53-C4C9-4542-9A9C-C6D1488665A1}"/>
                </a:ext>
              </a:extLst>
            </p:cNvPr>
            <p:cNvSpPr/>
            <p:nvPr/>
          </p:nvSpPr>
          <p:spPr>
            <a:xfrm>
              <a:off x="2533650" y="2209800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237CEEB-2428-4E99-B9C2-59C3D4B30342}"/>
                </a:ext>
              </a:extLst>
            </p:cNvPr>
            <p:cNvSpPr/>
            <p:nvPr/>
          </p:nvSpPr>
          <p:spPr>
            <a:xfrm>
              <a:off x="2533650" y="2381250"/>
              <a:ext cx="523875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FCF5EB8-F975-416D-9541-5138AA252BD4}"/>
              </a:ext>
            </a:extLst>
          </p:cNvPr>
          <p:cNvSpPr txBox="1"/>
          <p:nvPr/>
        </p:nvSpPr>
        <p:spPr>
          <a:xfrm>
            <a:off x="311700" y="2885677"/>
            <a:ext cx="7556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=IF(</a:t>
            </a:r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2C4C36B4-7487-4A31-A4D2-0723BB2CB1F7}"/>
              </a:ext>
            </a:extLst>
          </p:cNvPr>
          <p:cNvSpPr/>
          <p:nvPr/>
        </p:nvSpPr>
        <p:spPr>
          <a:xfrm>
            <a:off x="5023430" y="445025"/>
            <a:ext cx="3552825" cy="20600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1600">
                <a:solidFill>
                  <a:schemeClr val="tx1"/>
                </a:solidFill>
              </a:rPr>
              <a:t>Nếu </a:t>
            </a:r>
            <a:r>
              <a:rPr lang="en-GB" sz="1600">
                <a:solidFill>
                  <a:schemeClr val="tx1"/>
                </a:solidFill>
              </a:rPr>
              <a:t>2 ký tự cuối của </a:t>
            </a:r>
            <a:r>
              <a:rPr lang="en-GB" sz="1600" b="1">
                <a:solidFill>
                  <a:schemeClr val="tx1"/>
                </a:solidFill>
              </a:rPr>
              <a:t>SBD</a:t>
            </a:r>
            <a:r>
              <a:rPr lang="en-GB" sz="1600">
                <a:solidFill>
                  <a:schemeClr val="tx1"/>
                </a:solidFill>
              </a:rPr>
              <a:t> là “01” thì buổi thi là “</a:t>
            </a:r>
            <a:r>
              <a:rPr lang="en-GB" sz="1600" i="1">
                <a:solidFill>
                  <a:schemeClr val="tx1"/>
                </a:solidFill>
              </a:rPr>
              <a:t>Sáng</a:t>
            </a:r>
            <a:r>
              <a:rPr lang="en-GB" sz="1600">
                <a:solidFill>
                  <a:schemeClr val="tx1"/>
                </a:solidFill>
              </a:rPr>
              <a:t>”. Ngược lại, buổi thi là “</a:t>
            </a:r>
            <a:r>
              <a:rPr lang="en-GB" sz="1600" i="1">
                <a:solidFill>
                  <a:schemeClr val="tx1"/>
                </a:solidFill>
              </a:rPr>
              <a:t>Chiều</a:t>
            </a:r>
            <a:r>
              <a:rPr lang="en-GB" sz="1600">
                <a:solidFill>
                  <a:schemeClr val="tx1"/>
                </a:solidFill>
              </a:rPr>
              <a:t>”.</a:t>
            </a:r>
            <a:endParaRPr lang="en-GB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B13350-013C-4B4D-9808-AFD0F167F372}"/>
              </a:ext>
            </a:extLst>
          </p:cNvPr>
          <p:cNvSpPr txBox="1"/>
          <p:nvPr/>
        </p:nvSpPr>
        <p:spPr>
          <a:xfrm>
            <a:off x="797444" y="2896309"/>
            <a:ext cx="2260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RIGHT(A3,2)=“01”,</a:t>
            </a:r>
            <a:endParaRPr lang="en-GB" sz="18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BDC8DD-F066-4485-8855-D5B4CFF008E6}"/>
              </a:ext>
            </a:extLst>
          </p:cNvPr>
          <p:cNvSpPr txBox="1"/>
          <p:nvPr/>
        </p:nvSpPr>
        <p:spPr>
          <a:xfrm>
            <a:off x="2974606" y="2896308"/>
            <a:ext cx="110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“Sáng”,</a:t>
            </a:r>
            <a:endParaRPr lang="en-GB" sz="18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1242A1-3386-446D-9DA0-4B679BB0621C}"/>
              </a:ext>
            </a:extLst>
          </p:cNvPr>
          <p:cNvSpPr txBox="1"/>
          <p:nvPr/>
        </p:nvSpPr>
        <p:spPr>
          <a:xfrm>
            <a:off x="3995681" y="2896308"/>
            <a:ext cx="1239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“Chiều” )</a:t>
            </a:r>
            <a:endParaRPr lang="en-GB" sz="180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406CF8D-3800-410A-B537-402A8642FA95}"/>
              </a:ext>
            </a:extLst>
          </p:cNvPr>
          <p:cNvCxnSpPr>
            <a:cxnSpLocks/>
          </p:cNvCxnSpPr>
          <p:nvPr/>
        </p:nvCxnSpPr>
        <p:spPr>
          <a:xfrm>
            <a:off x="2785274" y="2571750"/>
            <a:ext cx="1" cy="324558"/>
          </a:xfrm>
          <a:prstGeom prst="straightConnector1">
            <a:avLst/>
          </a:prstGeom>
          <a:ln w="19050">
            <a:solidFill>
              <a:schemeClr val="tx2"/>
            </a:solidFill>
            <a:headEnd type="triangle" w="lg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08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56423860-378F-49E3-B0AE-5D9101AD6353}"/>
              </a:ext>
            </a:extLst>
          </p:cNvPr>
          <p:cNvSpPr txBox="1"/>
          <p:nvPr/>
        </p:nvSpPr>
        <p:spPr>
          <a:xfrm>
            <a:off x="638704" y="2726382"/>
            <a:ext cx="289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AND(                               )</a:t>
            </a:r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CA9B7-7DE5-4881-817F-92875E4E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Kết hợp điều kiện dùng AND, OR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825DDD12-79E1-4AB0-9239-D6AFEBE82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1171600"/>
            <a:ext cx="3097544" cy="1283364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9132273-9469-4669-B5EE-3871968CA4AC}"/>
              </a:ext>
            </a:extLst>
          </p:cNvPr>
          <p:cNvGrpSpPr/>
          <p:nvPr/>
        </p:nvGrpSpPr>
        <p:grpSpPr>
          <a:xfrm>
            <a:off x="2781479" y="1813282"/>
            <a:ext cx="523875" cy="597252"/>
            <a:chOff x="2533650" y="1838325"/>
            <a:chExt cx="523875" cy="59725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8C50D6D-3100-48E3-8564-9DCD2B274702}"/>
                </a:ext>
              </a:extLst>
            </p:cNvPr>
            <p:cNvSpPr/>
            <p:nvPr/>
          </p:nvSpPr>
          <p:spPr>
            <a:xfrm>
              <a:off x="2533650" y="1838325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FF63BDD-ABAF-4772-8482-AF726BF5551D}"/>
                </a:ext>
              </a:extLst>
            </p:cNvPr>
            <p:cNvSpPr/>
            <p:nvPr/>
          </p:nvSpPr>
          <p:spPr>
            <a:xfrm>
              <a:off x="2533650" y="1987197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57BE54-E07B-47BD-81BF-6326583D8033}"/>
                </a:ext>
              </a:extLst>
            </p:cNvPr>
            <p:cNvSpPr/>
            <p:nvPr/>
          </p:nvSpPr>
          <p:spPr>
            <a:xfrm>
              <a:off x="2533650" y="2153355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1700C6-04EE-4EFF-9C3D-728B0E8C15BD}"/>
                </a:ext>
              </a:extLst>
            </p:cNvPr>
            <p:cNvSpPr/>
            <p:nvPr/>
          </p:nvSpPr>
          <p:spPr>
            <a:xfrm>
              <a:off x="2533650" y="2302227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</p:grp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0E813FAD-210A-47CC-9837-1DE21EC22DD4}"/>
              </a:ext>
            </a:extLst>
          </p:cNvPr>
          <p:cNvSpPr/>
          <p:nvPr/>
        </p:nvSpPr>
        <p:spPr>
          <a:xfrm>
            <a:off x="3958345" y="869243"/>
            <a:ext cx="3277833" cy="2077157"/>
          </a:xfrm>
          <a:prstGeom prst="cloudCallout">
            <a:avLst>
              <a:gd name="adj1" fmla="val -66688"/>
              <a:gd name="adj2" fmla="val 6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600">
                <a:solidFill>
                  <a:schemeClr val="tx1"/>
                </a:solidFill>
              </a:rPr>
              <a:t>Nế</a:t>
            </a:r>
            <a:r>
              <a:rPr lang="en-GB" sz="1600">
                <a:solidFill>
                  <a:schemeClr val="tx1"/>
                </a:solidFill>
              </a:rPr>
              <a:t>u mua sản phẩm là </a:t>
            </a:r>
            <a:r>
              <a:rPr lang="en-GB" sz="1600" b="1">
                <a:solidFill>
                  <a:schemeClr val="tx1"/>
                </a:solidFill>
              </a:rPr>
              <a:t>Tivi</a:t>
            </a:r>
            <a:r>
              <a:rPr lang="en-GB" sz="1600">
                <a:solidFill>
                  <a:schemeClr val="tx1"/>
                </a:solidFill>
              </a:rPr>
              <a:t> với </a:t>
            </a:r>
            <a:r>
              <a:rPr lang="en-GB" sz="1600" b="1">
                <a:solidFill>
                  <a:schemeClr val="tx1"/>
                </a:solidFill>
              </a:rPr>
              <a:t>số lượng từ 2 chiếc trở lên</a:t>
            </a:r>
            <a:r>
              <a:rPr lang="en-GB" sz="1600">
                <a:solidFill>
                  <a:schemeClr val="tx1"/>
                </a:solidFill>
              </a:rPr>
              <a:t> thì được “</a:t>
            </a:r>
            <a:r>
              <a:rPr lang="en-GB" sz="1600" i="1">
                <a:solidFill>
                  <a:schemeClr val="tx1"/>
                </a:solidFill>
              </a:rPr>
              <a:t>Tặng bộ tách</a:t>
            </a:r>
            <a:r>
              <a:rPr lang="en-GB" sz="1600">
                <a:solidFill>
                  <a:schemeClr val="tx1"/>
                </a:solidFill>
              </a:rPr>
              <a:t>”. Ngược lại thì không tặng.</a:t>
            </a:r>
            <a:endParaRPr lang="en-GB" sz="16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FE8FF9-361A-4D58-84D1-2BF0499E7A29}"/>
              </a:ext>
            </a:extLst>
          </p:cNvPr>
          <p:cNvSpPr txBox="1"/>
          <p:nvPr/>
        </p:nvSpPr>
        <p:spPr>
          <a:xfrm>
            <a:off x="1242053" y="2737671"/>
            <a:ext cx="1357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B3=“Tivi”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 </a:t>
            </a:r>
            <a:endParaRPr lang="en-GB" sz="1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8E6FF3-21B9-4880-BF90-C3A53B8F0CEB}"/>
              </a:ext>
            </a:extLst>
          </p:cNvPr>
          <p:cNvSpPr txBox="1"/>
          <p:nvPr/>
        </p:nvSpPr>
        <p:spPr>
          <a:xfrm>
            <a:off x="2433035" y="2743314"/>
            <a:ext cx="1357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D3&gt;=2 </a:t>
            </a:r>
            <a:endParaRPr lang="en-GB" sz="1800">
              <a:solidFill>
                <a:schemeClr val="bg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40B8C5-D559-493A-A7E7-85AC75268A5B}"/>
              </a:ext>
            </a:extLst>
          </p:cNvPr>
          <p:cNvSpPr txBox="1"/>
          <p:nvPr/>
        </p:nvSpPr>
        <p:spPr>
          <a:xfrm>
            <a:off x="311700" y="3767293"/>
            <a:ext cx="289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IF(</a:t>
            </a:r>
            <a:endParaRPr lang="en-GB" sz="180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3B615B-2CE4-4AEE-8758-24DC3897D759}"/>
              </a:ext>
            </a:extLst>
          </p:cNvPr>
          <p:cNvGrpSpPr/>
          <p:nvPr/>
        </p:nvGrpSpPr>
        <p:grpSpPr>
          <a:xfrm>
            <a:off x="642758" y="3767293"/>
            <a:ext cx="3151571" cy="386264"/>
            <a:chOff x="554034" y="2765894"/>
            <a:chExt cx="3151571" cy="38626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59F106B-2FDB-40B0-8659-CD389AD2B6D8}"/>
                </a:ext>
              </a:extLst>
            </p:cNvPr>
            <p:cNvSpPr txBox="1"/>
            <p:nvPr/>
          </p:nvSpPr>
          <p:spPr>
            <a:xfrm>
              <a:off x="554034" y="2765894"/>
              <a:ext cx="29922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accent3"/>
                  </a:solidFill>
                  <a:latin typeface="+mj-lt"/>
                </a:rPr>
                <a:t>AND(                               ) ,</a:t>
              </a:r>
              <a:endParaRPr lang="en-GB" sz="18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E78C642-FFD5-4A73-93BA-CDECBEF5BF9D}"/>
                </a:ext>
              </a:extLst>
            </p:cNvPr>
            <p:cNvSpPr txBox="1"/>
            <p:nvPr/>
          </p:nvSpPr>
          <p:spPr>
            <a:xfrm>
              <a:off x="1157384" y="2777183"/>
              <a:ext cx="1357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bg2"/>
                  </a:solidFill>
                  <a:latin typeface="+mj-lt"/>
                </a:rPr>
                <a:t>B3=“Tivi”</a:t>
              </a:r>
              <a:r>
                <a:rPr lang="en-GB" sz="1800" b="1">
                  <a:solidFill>
                    <a:schemeClr val="accent3"/>
                  </a:solidFill>
                  <a:latin typeface="+mj-lt"/>
                </a:rPr>
                <a:t>, </a:t>
              </a:r>
              <a:endParaRPr lang="en-GB" sz="18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E461982-5FB5-46DD-A774-28BADB7EDFE3}"/>
                </a:ext>
              </a:extLst>
            </p:cNvPr>
            <p:cNvSpPr txBox="1"/>
            <p:nvPr/>
          </p:nvSpPr>
          <p:spPr>
            <a:xfrm>
              <a:off x="2348366" y="2782826"/>
              <a:ext cx="1357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bg2"/>
                  </a:solidFill>
                  <a:latin typeface="+mj-lt"/>
                </a:rPr>
                <a:t>D3&gt;=2 </a:t>
              </a:r>
              <a:endParaRPr lang="en-GB" sz="1800">
                <a:solidFill>
                  <a:schemeClr val="bg2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8644156-1B93-4E78-84F7-584B32F4B490}"/>
              </a:ext>
            </a:extLst>
          </p:cNvPr>
          <p:cNvSpPr txBox="1"/>
          <p:nvPr/>
        </p:nvSpPr>
        <p:spPr>
          <a:xfrm>
            <a:off x="3512610" y="3778582"/>
            <a:ext cx="197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“Tặng bộ tách” , </a:t>
            </a:r>
            <a:endParaRPr lang="en-GB" sz="18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2D2F5F-8944-4177-B7B5-C89101C8EF4D}"/>
              </a:ext>
            </a:extLst>
          </p:cNvPr>
          <p:cNvSpPr txBox="1"/>
          <p:nvPr/>
        </p:nvSpPr>
        <p:spPr>
          <a:xfrm>
            <a:off x="5459945" y="3772936"/>
            <a:ext cx="57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“” ) </a:t>
            </a:r>
            <a:endParaRPr lang="en-GB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2CF8EC-2C4E-4204-9F59-7EE336F9FD0D}"/>
              </a:ext>
            </a:extLst>
          </p:cNvPr>
          <p:cNvSpPr/>
          <p:nvPr/>
        </p:nvSpPr>
        <p:spPr>
          <a:xfrm>
            <a:off x="2481230" y="2120449"/>
            <a:ext cx="1050273" cy="150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 bộ tách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4E619D-DBB1-4AF3-BC0A-EFED406116B0}"/>
              </a:ext>
            </a:extLst>
          </p:cNvPr>
          <p:cNvGrpSpPr/>
          <p:nvPr/>
        </p:nvGrpSpPr>
        <p:grpSpPr>
          <a:xfrm>
            <a:off x="635724" y="3107163"/>
            <a:ext cx="993783" cy="662408"/>
            <a:chOff x="635724" y="3060271"/>
            <a:chExt cx="993783" cy="66240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E3A65E7-C8ED-4073-8FC8-72E1163F744C}"/>
                </a:ext>
              </a:extLst>
            </p:cNvPr>
            <p:cNvSpPr txBox="1"/>
            <p:nvPr/>
          </p:nvSpPr>
          <p:spPr>
            <a:xfrm>
              <a:off x="635724" y="3060271"/>
              <a:ext cx="9937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accent3"/>
                  </a:solidFill>
                </a:rPr>
                <a:t>AND()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92E82B6-23C8-4426-B413-1B753C2CA2BD}"/>
                </a:ext>
              </a:extLst>
            </p:cNvPr>
            <p:cNvSpPr txBox="1"/>
            <p:nvPr/>
          </p:nvSpPr>
          <p:spPr>
            <a:xfrm>
              <a:off x="635726" y="3353347"/>
              <a:ext cx="80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accent3"/>
                  </a:solidFill>
                </a:rPr>
                <a:t>OR()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4B5651A-11AF-4B1E-8E25-57D6C175360C}"/>
              </a:ext>
            </a:extLst>
          </p:cNvPr>
          <p:cNvSpPr txBox="1"/>
          <p:nvPr/>
        </p:nvSpPr>
        <p:spPr>
          <a:xfrm>
            <a:off x="1397726" y="3107163"/>
            <a:ext cx="6351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 </a:t>
            </a:r>
            <a:r>
              <a:rPr lang="en-GB" sz="1800"/>
              <a:t>Tất cả đều kiện là đúng, mới được tính là đúng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00AC13-C644-4705-943C-A689866DDD6D}"/>
              </a:ext>
            </a:extLst>
          </p:cNvPr>
          <p:cNvSpPr txBox="1"/>
          <p:nvPr/>
        </p:nvSpPr>
        <p:spPr>
          <a:xfrm>
            <a:off x="1397727" y="3411962"/>
            <a:ext cx="5882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80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 </a:t>
            </a:r>
            <a:r>
              <a:rPr lang="en-GB" sz="1800"/>
              <a:t>Chỉ cần có 1 điều kiện đúng, thì được tính là đúng</a:t>
            </a:r>
          </a:p>
        </p:txBody>
      </p:sp>
    </p:spTree>
    <p:extLst>
      <p:ext uri="{BB962C8B-B14F-4D97-AF65-F5344CB8AC3E}">
        <p14:creationId xmlns:p14="http://schemas.microsoft.com/office/powerpoint/2010/main" val="117776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1" grpId="0" animBg="1"/>
      <p:bldP spid="11" grpId="1" animBg="1"/>
      <p:bldP spid="15" grpId="0"/>
      <p:bldP spid="15" grpId="1"/>
      <p:bldP spid="16" grpId="0"/>
      <p:bldP spid="16" grpId="1"/>
      <p:bldP spid="18" grpId="0"/>
      <p:bldP spid="23" grpId="0"/>
      <p:bldP spid="25" grpId="0"/>
      <p:bldP spid="28" grpId="0"/>
      <p:bldP spid="28" grpId="1"/>
      <p:bldP spid="29" grpId="0"/>
      <p:bldP spid="2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56423860-378F-49E3-B0AE-5D9101AD6353}"/>
              </a:ext>
            </a:extLst>
          </p:cNvPr>
          <p:cNvSpPr txBox="1"/>
          <p:nvPr/>
        </p:nvSpPr>
        <p:spPr>
          <a:xfrm>
            <a:off x="638704" y="2843612"/>
            <a:ext cx="568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OR(                                                   )</a:t>
            </a:r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CA9B7-7DE5-4881-817F-92875E4E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Kết hợp điều kiện dùng AND, OR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825DDD12-79E1-4AB0-9239-D6AFEBE82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1171600"/>
            <a:ext cx="3097544" cy="1283364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9132273-9469-4669-B5EE-3871968CA4AC}"/>
              </a:ext>
            </a:extLst>
          </p:cNvPr>
          <p:cNvGrpSpPr/>
          <p:nvPr/>
        </p:nvGrpSpPr>
        <p:grpSpPr>
          <a:xfrm>
            <a:off x="2781479" y="1813282"/>
            <a:ext cx="523875" cy="597252"/>
            <a:chOff x="2533650" y="1838325"/>
            <a:chExt cx="523875" cy="59725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8C50D6D-3100-48E3-8564-9DCD2B274702}"/>
                </a:ext>
              </a:extLst>
            </p:cNvPr>
            <p:cNvSpPr/>
            <p:nvPr/>
          </p:nvSpPr>
          <p:spPr>
            <a:xfrm>
              <a:off x="2533650" y="1838325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FF63BDD-ABAF-4772-8482-AF726BF5551D}"/>
                </a:ext>
              </a:extLst>
            </p:cNvPr>
            <p:cNvSpPr/>
            <p:nvPr/>
          </p:nvSpPr>
          <p:spPr>
            <a:xfrm>
              <a:off x="2533650" y="1987197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57BE54-E07B-47BD-81BF-6326583D8033}"/>
                </a:ext>
              </a:extLst>
            </p:cNvPr>
            <p:cNvSpPr/>
            <p:nvPr/>
          </p:nvSpPr>
          <p:spPr>
            <a:xfrm>
              <a:off x="2533650" y="2153355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1700C6-04EE-4EFF-9C3D-728B0E8C15BD}"/>
                </a:ext>
              </a:extLst>
            </p:cNvPr>
            <p:cNvSpPr/>
            <p:nvPr/>
          </p:nvSpPr>
          <p:spPr>
            <a:xfrm>
              <a:off x="2533650" y="2302227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</p:grp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0E813FAD-210A-47CC-9837-1DE21EC22DD4}"/>
              </a:ext>
            </a:extLst>
          </p:cNvPr>
          <p:cNvSpPr/>
          <p:nvPr/>
        </p:nvSpPr>
        <p:spPr>
          <a:xfrm>
            <a:off x="3958345" y="869243"/>
            <a:ext cx="3277833" cy="2077157"/>
          </a:xfrm>
          <a:prstGeom prst="cloudCallout">
            <a:avLst>
              <a:gd name="adj1" fmla="val -66688"/>
              <a:gd name="adj2" fmla="val 6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600">
                <a:solidFill>
                  <a:schemeClr val="tx1"/>
                </a:solidFill>
              </a:rPr>
              <a:t>Nế</a:t>
            </a:r>
            <a:r>
              <a:rPr lang="en-GB" sz="1600">
                <a:solidFill>
                  <a:schemeClr val="tx1"/>
                </a:solidFill>
              </a:rPr>
              <a:t>u mua sản phẩm là </a:t>
            </a:r>
            <a:r>
              <a:rPr lang="en-GB" sz="1600" b="1">
                <a:solidFill>
                  <a:schemeClr val="tx1"/>
                </a:solidFill>
              </a:rPr>
              <a:t>Tủ lạnh</a:t>
            </a:r>
            <a:r>
              <a:rPr lang="en-GB" sz="1600">
                <a:solidFill>
                  <a:schemeClr val="tx1"/>
                </a:solidFill>
              </a:rPr>
              <a:t> hoặc </a:t>
            </a:r>
            <a:br>
              <a:rPr lang="en-GB" sz="1600">
                <a:solidFill>
                  <a:schemeClr val="tx1"/>
                </a:solidFill>
              </a:rPr>
            </a:br>
            <a:r>
              <a:rPr lang="en-GB" sz="1600" b="1">
                <a:solidFill>
                  <a:schemeClr val="tx1"/>
                </a:solidFill>
              </a:rPr>
              <a:t>Máy giặt</a:t>
            </a:r>
            <a:r>
              <a:rPr lang="en-GB" sz="1600">
                <a:solidFill>
                  <a:schemeClr val="tx1"/>
                </a:solidFill>
              </a:rPr>
              <a:t> thì sẽ được “</a:t>
            </a:r>
            <a:r>
              <a:rPr lang="en-GB" sz="1600" i="1">
                <a:solidFill>
                  <a:schemeClr val="tx1"/>
                </a:solidFill>
              </a:rPr>
              <a:t>Giảm giá 5%</a:t>
            </a:r>
            <a:r>
              <a:rPr lang="en-GB" sz="1600">
                <a:solidFill>
                  <a:schemeClr val="tx1"/>
                </a:solidFill>
              </a:rPr>
              <a:t>”. Ngược lại thì không giảm.</a:t>
            </a:r>
            <a:endParaRPr lang="en-GB" sz="16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FE8FF9-361A-4D58-84D1-2BF0499E7A29}"/>
              </a:ext>
            </a:extLst>
          </p:cNvPr>
          <p:cNvSpPr txBox="1"/>
          <p:nvPr/>
        </p:nvSpPr>
        <p:spPr>
          <a:xfrm>
            <a:off x="1095295" y="2843178"/>
            <a:ext cx="2167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B3=“Tủ lạnh”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 </a:t>
            </a:r>
            <a:endParaRPr lang="en-GB" sz="1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8E6FF3-21B9-4880-BF90-C3A53B8F0CEB}"/>
              </a:ext>
            </a:extLst>
          </p:cNvPr>
          <p:cNvSpPr txBox="1"/>
          <p:nvPr/>
        </p:nvSpPr>
        <p:spPr>
          <a:xfrm>
            <a:off x="2692681" y="2848821"/>
            <a:ext cx="175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B3=“Máy giặt”</a:t>
            </a:r>
            <a:endParaRPr lang="en-GB" sz="1800">
              <a:solidFill>
                <a:schemeClr val="bg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40B8C5-D559-493A-A7E7-85AC75268A5B}"/>
              </a:ext>
            </a:extLst>
          </p:cNvPr>
          <p:cNvSpPr txBox="1"/>
          <p:nvPr/>
        </p:nvSpPr>
        <p:spPr>
          <a:xfrm>
            <a:off x="311699" y="3462490"/>
            <a:ext cx="7319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IF(</a:t>
            </a:r>
            <a:endParaRPr lang="en-GB" sz="180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3B615B-2CE4-4AEE-8758-24DC3897D759}"/>
              </a:ext>
            </a:extLst>
          </p:cNvPr>
          <p:cNvGrpSpPr/>
          <p:nvPr/>
        </p:nvGrpSpPr>
        <p:grpSpPr>
          <a:xfrm>
            <a:off x="642758" y="3462490"/>
            <a:ext cx="5396798" cy="386264"/>
            <a:chOff x="554034" y="2765894"/>
            <a:chExt cx="5396798" cy="38626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59F106B-2FDB-40B0-8659-CD389AD2B6D8}"/>
                </a:ext>
              </a:extLst>
            </p:cNvPr>
            <p:cNvSpPr txBox="1"/>
            <p:nvPr/>
          </p:nvSpPr>
          <p:spPr>
            <a:xfrm>
              <a:off x="554034" y="2765894"/>
              <a:ext cx="5396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accent3"/>
                  </a:solidFill>
                  <a:latin typeface="+mj-lt"/>
                </a:rPr>
                <a:t>OR(                                                   ) ,</a:t>
              </a:r>
              <a:endParaRPr lang="en-GB" sz="18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E78C642-FFD5-4A73-93BA-CDECBEF5BF9D}"/>
                </a:ext>
              </a:extLst>
            </p:cNvPr>
            <p:cNvSpPr txBox="1"/>
            <p:nvPr/>
          </p:nvSpPr>
          <p:spPr>
            <a:xfrm>
              <a:off x="988049" y="2777183"/>
              <a:ext cx="19580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bg2"/>
                  </a:solidFill>
                  <a:latin typeface="+mj-lt"/>
                </a:rPr>
                <a:t>B3=“Tủ lạnh”</a:t>
              </a:r>
              <a:r>
                <a:rPr lang="en-GB" sz="1800" b="1">
                  <a:solidFill>
                    <a:schemeClr val="accent3"/>
                  </a:solidFill>
                  <a:latin typeface="+mj-lt"/>
                </a:rPr>
                <a:t>, </a:t>
              </a:r>
              <a:endParaRPr lang="en-GB" sz="18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E461982-5FB5-46DD-A774-28BADB7EDFE3}"/>
                </a:ext>
              </a:extLst>
            </p:cNvPr>
            <p:cNvSpPr txBox="1"/>
            <p:nvPr/>
          </p:nvSpPr>
          <p:spPr>
            <a:xfrm>
              <a:off x="2608013" y="2782826"/>
              <a:ext cx="17598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>
                  <a:solidFill>
                    <a:schemeClr val="bg2"/>
                  </a:solidFill>
                  <a:latin typeface="+mj-lt"/>
                </a:rPr>
                <a:t>B3=“Máy giặt” </a:t>
              </a:r>
              <a:endParaRPr lang="en-GB" sz="1800">
                <a:solidFill>
                  <a:schemeClr val="bg2"/>
                </a:solidFill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8644156-1B93-4E78-84F7-584B32F4B490}"/>
              </a:ext>
            </a:extLst>
          </p:cNvPr>
          <p:cNvSpPr txBox="1"/>
          <p:nvPr/>
        </p:nvSpPr>
        <p:spPr>
          <a:xfrm>
            <a:off x="4573779" y="3473779"/>
            <a:ext cx="197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“Giảm giá 5%” , </a:t>
            </a:r>
            <a:endParaRPr lang="en-GB" sz="18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2D2F5F-8944-4177-B7B5-C89101C8EF4D}"/>
              </a:ext>
            </a:extLst>
          </p:cNvPr>
          <p:cNvSpPr txBox="1"/>
          <p:nvPr/>
        </p:nvSpPr>
        <p:spPr>
          <a:xfrm>
            <a:off x="6419498" y="3479422"/>
            <a:ext cx="57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“” ) </a:t>
            </a:r>
            <a:endParaRPr lang="en-GB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2CF8EC-2C4E-4204-9F59-7EE336F9FD0D}"/>
              </a:ext>
            </a:extLst>
          </p:cNvPr>
          <p:cNvSpPr/>
          <p:nvPr/>
        </p:nvSpPr>
        <p:spPr>
          <a:xfrm>
            <a:off x="2492519" y="1939391"/>
            <a:ext cx="1050273" cy="150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 giá 5%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17410AD-B16B-4B00-AC36-4E2C7359FA8C}"/>
              </a:ext>
            </a:extLst>
          </p:cNvPr>
          <p:cNvSpPr/>
          <p:nvPr/>
        </p:nvSpPr>
        <p:spPr>
          <a:xfrm>
            <a:off x="2486873" y="2261126"/>
            <a:ext cx="1050273" cy="150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 giá 5%</a:t>
            </a:r>
          </a:p>
        </p:txBody>
      </p:sp>
    </p:spTree>
    <p:extLst>
      <p:ext uri="{BB962C8B-B14F-4D97-AF65-F5344CB8AC3E}">
        <p14:creationId xmlns:p14="http://schemas.microsoft.com/office/powerpoint/2010/main" val="29832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1" grpId="0" animBg="1"/>
      <p:bldP spid="11" grpId="1" animBg="1"/>
      <p:bldP spid="15" grpId="0"/>
      <p:bldP spid="15" grpId="1"/>
      <p:bldP spid="16" grpId="0"/>
      <p:bldP spid="16" grpId="1"/>
      <p:bldP spid="18" grpId="0"/>
      <p:bldP spid="23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2E393-1F02-402A-822B-0D68EBD5B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IF lồng nhau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281A027C-EEF6-4A83-BF5F-3F3FCB9EF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346" y="1171600"/>
            <a:ext cx="2454078" cy="1322706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  <a:extLst>
              <a:ext uri="{C807C97D-BFC1-408E-A445-0C87EB9F89A2}">
                <ask:lineSketchStyleProps xmlns:ask="http://schemas.microsoft.com/office/drawing/2018/sketchyshapes" sd="837701210">
                  <a:custGeom>
                    <a:avLst/>
                    <a:gdLst>
                      <a:gd name="connsiteX0" fmla="*/ 0 w 2217011"/>
                      <a:gd name="connsiteY0" fmla="*/ 0 h 1194931"/>
                      <a:gd name="connsiteX1" fmla="*/ 509913 w 2217011"/>
                      <a:gd name="connsiteY1" fmla="*/ 0 h 1194931"/>
                      <a:gd name="connsiteX2" fmla="*/ 1086335 w 2217011"/>
                      <a:gd name="connsiteY2" fmla="*/ 0 h 1194931"/>
                      <a:gd name="connsiteX3" fmla="*/ 1618418 w 2217011"/>
                      <a:gd name="connsiteY3" fmla="*/ 0 h 1194931"/>
                      <a:gd name="connsiteX4" fmla="*/ 2217011 w 2217011"/>
                      <a:gd name="connsiteY4" fmla="*/ 0 h 1194931"/>
                      <a:gd name="connsiteX5" fmla="*/ 2217011 w 2217011"/>
                      <a:gd name="connsiteY5" fmla="*/ 585516 h 1194931"/>
                      <a:gd name="connsiteX6" fmla="*/ 2217011 w 2217011"/>
                      <a:gd name="connsiteY6" fmla="*/ 1194931 h 1194931"/>
                      <a:gd name="connsiteX7" fmla="*/ 1729269 w 2217011"/>
                      <a:gd name="connsiteY7" fmla="*/ 1194931 h 1194931"/>
                      <a:gd name="connsiteX8" fmla="*/ 1152846 w 2217011"/>
                      <a:gd name="connsiteY8" fmla="*/ 1194931 h 1194931"/>
                      <a:gd name="connsiteX9" fmla="*/ 642933 w 2217011"/>
                      <a:gd name="connsiteY9" fmla="*/ 1194931 h 1194931"/>
                      <a:gd name="connsiteX10" fmla="*/ 0 w 2217011"/>
                      <a:gd name="connsiteY10" fmla="*/ 1194931 h 1194931"/>
                      <a:gd name="connsiteX11" fmla="*/ 0 w 2217011"/>
                      <a:gd name="connsiteY11" fmla="*/ 609415 h 1194931"/>
                      <a:gd name="connsiteX12" fmla="*/ 0 w 2217011"/>
                      <a:gd name="connsiteY12" fmla="*/ 0 h 1194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217011" h="1194931" fill="none" extrusionOk="0">
                        <a:moveTo>
                          <a:pt x="0" y="0"/>
                        </a:moveTo>
                        <a:cubicBezTo>
                          <a:pt x="138272" y="-53831"/>
                          <a:pt x="291963" y="31493"/>
                          <a:pt x="509913" y="0"/>
                        </a:cubicBezTo>
                        <a:cubicBezTo>
                          <a:pt x="727863" y="-31493"/>
                          <a:pt x="920261" y="41681"/>
                          <a:pt x="1086335" y="0"/>
                        </a:cubicBezTo>
                        <a:cubicBezTo>
                          <a:pt x="1252409" y="-41681"/>
                          <a:pt x="1358276" y="38411"/>
                          <a:pt x="1618418" y="0"/>
                        </a:cubicBezTo>
                        <a:cubicBezTo>
                          <a:pt x="1878560" y="-38411"/>
                          <a:pt x="2064120" y="11035"/>
                          <a:pt x="2217011" y="0"/>
                        </a:cubicBezTo>
                        <a:cubicBezTo>
                          <a:pt x="2218260" y="277024"/>
                          <a:pt x="2207018" y="364306"/>
                          <a:pt x="2217011" y="585516"/>
                        </a:cubicBezTo>
                        <a:cubicBezTo>
                          <a:pt x="2227004" y="806726"/>
                          <a:pt x="2145341" y="1047566"/>
                          <a:pt x="2217011" y="1194931"/>
                        </a:cubicBezTo>
                        <a:cubicBezTo>
                          <a:pt x="2037297" y="1248699"/>
                          <a:pt x="1867679" y="1190150"/>
                          <a:pt x="1729269" y="1194931"/>
                        </a:cubicBezTo>
                        <a:cubicBezTo>
                          <a:pt x="1590859" y="1199712"/>
                          <a:pt x="1345424" y="1186557"/>
                          <a:pt x="1152846" y="1194931"/>
                        </a:cubicBezTo>
                        <a:cubicBezTo>
                          <a:pt x="960268" y="1203305"/>
                          <a:pt x="772886" y="1150796"/>
                          <a:pt x="642933" y="1194931"/>
                        </a:cubicBezTo>
                        <a:cubicBezTo>
                          <a:pt x="512980" y="1239066"/>
                          <a:pt x="167034" y="1173812"/>
                          <a:pt x="0" y="1194931"/>
                        </a:cubicBezTo>
                        <a:cubicBezTo>
                          <a:pt x="-19727" y="1034493"/>
                          <a:pt x="670" y="864352"/>
                          <a:pt x="0" y="609415"/>
                        </a:cubicBezTo>
                        <a:cubicBezTo>
                          <a:pt x="-670" y="354478"/>
                          <a:pt x="44564" y="208201"/>
                          <a:pt x="0" y="0"/>
                        </a:cubicBezTo>
                        <a:close/>
                      </a:path>
                      <a:path w="2217011" h="1194931" stroke="0" extrusionOk="0">
                        <a:moveTo>
                          <a:pt x="0" y="0"/>
                        </a:moveTo>
                        <a:cubicBezTo>
                          <a:pt x="219875" y="-16555"/>
                          <a:pt x="404033" y="28332"/>
                          <a:pt x="509913" y="0"/>
                        </a:cubicBezTo>
                        <a:cubicBezTo>
                          <a:pt x="615793" y="-28332"/>
                          <a:pt x="812731" y="32405"/>
                          <a:pt x="1064165" y="0"/>
                        </a:cubicBezTo>
                        <a:cubicBezTo>
                          <a:pt x="1315599" y="-32405"/>
                          <a:pt x="1402088" y="31196"/>
                          <a:pt x="1574078" y="0"/>
                        </a:cubicBezTo>
                        <a:cubicBezTo>
                          <a:pt x="1746068" y="-31196"/>
                          <a:pt x="1908795" y="58483"/>
                          <a:pt x="2217011" y="0"/>
                        </a:cubicBezTo>
                        <a:cubicBezTo>
                          <a:pt x="2263877" y="301809"/>
                          <a:pt x="2183701" y="404097"/>
                          <a:pt x="2217011" y="609415"/>
                        </a:cubicBezTo>
                        <a:cubicBezTo>
                          <a:pt x="2250321" y="814733"/>
                          <a:pt x="2180112" y="964424"/>
                          <a:pt x="2217011" y="1194931"/>
                        </a:cubicBezTo>
                        <a:cubicBezTo>
                          <a:pt x="1970754" y="1232575"/>
                          <a:pt x="1906665" y="1129364"/>
                          <a:pt x="1618418" y="1194931"/>
                        </a:cubicBezTo>
                        <a:cubicBezTo>
                          <a:pt x="1330171" y="1260498"/>
                          <a:pt x="1162465" y="1148438"/>
                          <a:pt x="1041995" y="1194931"/>
                        </a:cubicBezTo>
                        <a:cubicBezTo>
                          <a:pt x="921525" y="1241424"/>
                          <a:pt x="686334" y="1149581"/>
                          <a:pt x="554253" y="1194931"/>
                        </a:cubicBezTo>
                        <a:cubicBezTo>
                          <a:pt x="422172" y="1240281"/>
                          <a:pt x="135208" y="1160322"/>
                          <a:pt x="0" y="1194931"/>
                        </a:cubicBezTo>
                        <a:cubicBezTo>
                          <a:pt x="-55728" y="961036"/>
                          <a:pt x="56235" y="867224"/>
                          <a:pt x="0" y="621364"/>
                        </a:cubicBezTo>
                        <a:cubicBezTo>
                          <a:pt x="-56235" y="375504"/>
                          <a:pt x="18175" y="15632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DCE3CB32-97FB-42A0-BEE8-9A4788C73FFB}"/>
              </a:ext>
            </a:extLst>
          </p:cNvPr>
          <p:cNvSpPr/>
          <p:nvPr/>
        </p:nvSpPr>
        <p:spPr>
          <a:xfrm>
            <a:off x="4217990" y="919342"/>
            <a:ext cx="3921300" cy="2077157"/>
          </a:xfrm>
          <a:prstGeom prst="cloudCallout">
            <a:avLst>
              <a:gd name="adj1" fmla="val -66688"/>
              <a:gd name="adj2" fmla="val 6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600">
                <a:solidFill>
                  <a:schemeClr val="tx1"/>
                </a:solidFill>
              </a:rPr>
              <a:t>Nế</a:t>
            </a:r>
            <a:r>
              <a:rPr lang="en-GB" sz="1600">
                <a:solidFill>
                  <a:schemeClr val="tx1"/>
                </a:solidFill>
              </a:rPr>
              <a:t>u ký tự thứ 3 và thứ 4 của </a:t>
            </a:r>
            <a:r>
              <a:rPr lang="en-GB" sz="1600" b="1">
                <a:solidFill>
                  <a:schemeClr val="tx1"/>
                </a:solidFill>
              </a:rPr>
              <a:t>Mã SP</a:t>
            </a:r>
            <a:r>
              <a:rPr lang="en-GB" sz="1600">
                <a:solidFill>
                  <a:schemeClr val="tx1"/>
                </a:solidFill>
              </a:rPr>
              <a:t> là </a:t>
            </a:r>
            <a:r>
              <a:rPr lang="en-GB" sz="1600" b="1">
                <a:solidFill>
                  <a:schemeClr val="tx1"/>
                </a:solidFill>
              </a:rPr>
              <a:t>TC</a:t>
            </a:r>
            <a:r>
              <a:rPr lang="en-GB" sz="1600">
                <a:solidFill>
                  <a:schemeClr val="tx1"/>
                </a:solidFill>
              </a:rPr>
              <a:t> thì phiên bản là “</a:t>
            </a:r>
            <a:r>
              <a:rPr lang="en-GB" sz="1600" i="1">
                <a:solidFill>
                  <a:schemeClr val="tx1"/>
                </a:solidFill>
              </a:rPr>
              <a:t>Tiêu chuẩn</a:t>
            </a:r>
            <a:r>
              <a:rPr lang="en-GB" sz="1600">
                <a:solidFill>
                  <a:schemeClr val="tx1"/>
                </a:solidFill>
              </a:rPr>
              <a:t>”, nếu là </a:t>
            </a:r>
            <a:r>
              <a:rPr lang="en-GB" sz="1600" b="1">
                <a:solidFill>
                  <a:schemeClr val="tx1"/>
                </a:solidFill>
              </a:rPr>
              <a:t>CC</a:t>
            </a:r>
            <a:r>
              <a:rPr lang="en-GB" sz="1600">
                <a:solidFill>
                  <a:schemeClr val="tx1"/>
                </a:solidFill>
              </a:rPr>
              <a:t> thì phiên bản là “</a:t>
            </a:r>
            <a:r>
              <a:rPr lang="en-GB" sz="1600" i="1">
                <a:solidFill>
                  <a:schemeClr val="tx1"/>
                </a:solidFill>
              </a:rPr>
              <a:t>Cao cấp</a:t>
            </a:r>
            <a:r>
              <a:rPr lang="en-GB" sz="1600">
                <a:solidFill>
                  <a:schemeClr val="tx1"/>
                </a:solidFill>
              </a:rPr>
              <a:t>”. Còn lại là phiên bản “</a:t>
            </a:r>
            <a:r>
              <a:rPr lang="en-GB" sz="1600" i="1">
                <a:solidFill>
                  <a:schemeClr val="tx1"/>
                </a:solidFill>
              </a:rPr>
              <a:t>Giới hạn</a:t>
            </a:r>
            <a:r>
              <a:rPr lang="en-GB" sz="1600">
                <a:solidFill>
                  <a:schemeClr val="tx1"/>
                </a:solidFill>
              </a:rPr>
              <a:t>”.</a:t>
            </a:r>
            <a:endParaRPr lang="en-GB" sz="16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BC7E344-ACA5-4154-8216-D60749D1EB40}"/>
              </a:ext>
            </a:extLst>
          </p:cNvPr>
          <p:cNvGrpSpPr/>
          <p:nvPr/>
        </p:nvGrpSpPr>
        <p:grpSpPr>
          <a:xfrm>
            <a:off x="2837927" y="1824571"/>
            <a:ext cx="523875" cy="619830"/>
            <a:chOff x="2533650" y="1804458"/>
            <a:chExt cx="523875" cy="61983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E6E592-05EB-4F35-83FD-2149F472B929}"/>
                </a:ext>
              </a:extLst>
            </p:cNvPr>
            <p:cNvSpPr/>
            <p:nvPr/>
          </p:nvSpPr>
          <p:spPr>
            <a:xfrm>
              <a:off x="2533650" y="1804458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EFE60A-1AC2-4F63-BDFC-176731D21F65}"/>
                </a:ext>
              </a:extLst>
            </p:cNvPr>
            <p:cNvSpPr/>
            <p:nvPr/>
          </p:nvSpPr>
          <p:spPr>
            <a:xfrm>
              <a:off x="2533650" y="1964619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9CF31FF-6B1B-49D4-9209-9E9C5C3C64F6}"/>
                </a:ext>
              </a:extLst>
            </p:cNvPr>
            <p:cNvSpPr/>
            <p:nvPr/>
          </p:nvSpPr>
          <p:spPr>
            <a:xfrm>
              <a:off x="2533650" y="2142066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A710CCD-D979-434A-B5A3-B4DE869C56DE}"/>
                </a:ext>
              </a:extLst>
            </p:cNvPr>
            <p:cNvSpPr/>
            <p:nvPr/>
          </p:nvSpPr>
          <p:spPr>
            <a:xfrm>
              <a:off x="2533650" y="2290938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>
                  <a:solidFill>
                    <a:srgbClr val="FF0000"/>
                  </a:solidFill>
                </a:rPr>
                <a:t>???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7B7762D-8F66-44C0-803B-533ADA038790}"/>
              </a:ext>
            </a:extLst>
          </p:cNvPr>
          <p:cNvSpPr txBox="1"/>
          <p:nvPr/>
        </p:nvSpPr>
        <p:spPr>
          <a:xfrm>
            <a:off x="311700" y="3462490"/>
            <a:ext cx="515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IF(</a:t>
            </a:r>
            <a:endParaRPr lang="en-GB" sz="1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831FE6-FA42-46E8-BDD2-859A964526FB}"/>
              </a:ext>
            </a:extLst>
          </p:cNvPr>
          <p:cNvSpPr txBox="1"/>
          <p:nvPr/>
        </p:nvSpPr>
        <p:spPr>
          <a:xfrm>
            <a:off x="634863" y="3462490"/>
            <a:ext cx="223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MID(A3,3,2)=“TC”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 </a:t>
            </a:r>
            <a:endParaRPr lang="en-GB" sz="18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C68112-6471-4488-A8C3-25B78FAD4B5F}"/>
              </a:ext>
            </a:extLst>
          </p:cNvPr>
          <p:cNvSpPr txBox="1"/>
          <p:nvPr/>
        </p:nvSpPr>
        <p:spPr>
          <a:xfrm>
            <a:off x="4794194" y="3462490"/>
            <a:ext cx="568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 ) </a:t>
            </a:r>
            <a:endParaRPr lang="en-GB" sz="18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949C7F-0892-4C14-9686-9A3272C34DCC}"/>
              </a:ext>
            </a:extLst>
          </p:cNvPr>
          <p:cNvSpPr txBox="1"/>
          <p:nvPr/>
        </p:nvSpPr>
        <p:spPr>
          <a:xfrm>
            <a:off x="2688531" y="3462490"/>
            <a:ext cx="1781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“Tiêu chuẩn”</a:t>
            </a:r>
            <a:r>
              <a:rPr lang="en-GB" sz="1800" b="1"/>
              <a:t> </a:t>
            </a:r>
            <a:r>
              <a:rPr lang="en-GB" sz="1800" b="1">
                <a:solidFill>
                  <a:schemeClr val="accent3"/>
                </a:solidFill>
              </a:rPr>
              <a:t>,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A3804F-612A-4A71-BE44-915164B0B974}"/>
              </a:ext>
            </a:extLst>
          </p:cNvPr>
          <p:cNvSpPr txBox="1"/>
          <p:nvPr/>
        </p:nvSpPr>
        <p:spPr>
          <a:xfrm>
            <a:off x="2100995" y="4145473"/>
            <a:ext cx="515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accent3"/>
                </a:solidFill>
                <a:latin typeface="+mj-lt"/>
              </a:rPr>
              <a:t>IF(</a:t>
            </a:r>
            <a:endParaRPr lang="en-GB" sz="18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6A89A5-BF72-40E6-A258-453C81034E0B}"/>
              </a:ext>
            </a:extLst>
          </p:cNvPr>
          <p:cNvSpPr txBox="1"/>
          <p:nvPr/>
        </p:nvSpPr>
        <p:spPr>
          <a:xfrm>
            <a:off x="2424158" y="4145473"/>
            <a:ext cx="223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bg2"/>
                </a:solidFill>
                <a:latin typeface="+mj-lt"/>
              </a:rPr>
              <a:t>MID(A3,3,2)=“CC”</a:t>
            </a:r>
            <a:r>
              <a:rPr lang="en-GB" sz="1800" b="1">
                <a:solidFill>
                  <a:schemeClr val="accent3"/>
                </a:solidFill>
                <a:latin typeface="+mj-lt"/>
              </a:rPr>
              <a:t>, </a:t>
            </a:r>
            <a:endParaRPr lang="en-GB" sz="18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90E92C-8F9A-4BC6-A6C2-7C2176D52906}"/>
              </a:ext>
            </a:extLst>
          </p:cNvPr>
          <p:cNvSpPr txBox="1"/>
          <p:nvPr/>
        </p:nvSpPr>
        <p:spPr>
          <a:xfrm>
            <a:off x="4477827" y="4145473"/>
            <a:ext cx="147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“Cao cấp”</a:t>
            </a:r>
            <a:r>
              <a:rPr lang="en-GB" sz="1800" b="1"/>
              <a:t> </a:t>
            </a:r>
            <a:r>
              <a:rPr lang="en-GB" sz="1800" b="1">
                <a:solidFill>
                  <a:schemeClr val="accent3"/>
                </a:solidFill>
              </a:rPr>
              <a:t>,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F4D21A-B4CC-4FAA-A766-6AF23241B9CF}"/>
              </a:ext>
            </a:extLst>
          </p:cNvPr>
          <p:cNvSpPr txBox="1"/>
          <p:nvPr/>
        </p:nvSpPr>
        <p:spPr>
          <a:xfrm>
            <a:off x="5759115" y="4139827"/>
            <a:ext cx="149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“Giới hạn”</a:t>
            </a:r>
            <a:r>
              <a:rPr lang="en-GB" sz="1800" b="1"/>
              <a:t> </a:t>
            </a:r>
            <a:r>
              <a:rPr lang="en-GB" sz="1800" b="1">
                <a:solidFill>
                  <a:schemeClr val="accent3"/>
                </a:solidFill>
              </a:rPr>
              <a:t>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29445F3-ED9A-4479-A0D9-880164F7DCCD}"/>
              </a:ext>
            </a:extLst>
          </p:cNvPr>
          <p:cNvCxnSpPr>
            <a:cxnSpLocks/>
          </p:cNvCxnSpPr>
          <p:nvPr/>
        </p:nvCxnSpPr>
        <p:spPr>
          <a:xfrm flipV="1">
            <a:off x="4656672" y="3739779"/>
            <a:ext cx="0" cy="400048"/>
          </a:xfrm>
          <a:prstGeom prst="straightConnector1">
            <a:avLst/>
          </a:prstGeom>
          <a:ln w="19050">
            <a:solidFill>
              <a:srgbClr val="C00000"/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FEBA11-E492-4E36-B69C-D74B1F747B7D}"/>
              </a:ext>
            </a:extLst>
          </p:cNvPr>
          <p:cNvGrpSpPr/>
          <p:nvPr/>
        </p:nvGrpSpPr>
        <p:grpSpPr>
          <a:xfrm>
            <a:off x="2673804" y="1824572"/>
            <a:ext cx="901737" cy="619830"/>
            <a:chOff x="2533650" y="1816181"/>
            <a:chExt cx="523875" cy="61983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5144513-1039-42A3-B113-1F26E07C6979}"/>
                </a:ext>
              </a:extLst>
            </p:cNvPr>
            <p:cNvSpPr/>
            <p:nvPr/>
          </p:nvSpPr>
          <p:spPr>
            <a:xfrm>
              <a:off x="2533650" y="1816181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Tiêu chuẩn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DF015B6-7108-4627-AF41-F96A132FC77F}"/>
                </a:ext>
              </a:extLst>
            </p:cNvPr>
            <p:cNvSpPr/>
            <p:nvPr/>
          </p:nvSpPr>
          <p:spPr>
            <a:xfrm>
              <a:off x="2533650" y="1976342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Cao cấp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CC581FE-9246-4EDE-8BC9-FA3B359288B0}"/>
                </a:ext>
              </a:extLst>
            </p:cNvPr>
            <p:cNvSpPr/>
            <p:nvPr/>
          </p:nvSpPr>
          <p:spPr>
            <a:xfrm>
              <a:off x="2533650" y="2142066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Giới hạn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137F38B-DD01-40C5-A546-FAA3FCB83F14}"/>
                </a:ext>
              </a:extLst>
            </p:cNvPr>
            <p:cNvSpPr/>
            <p:nvPr/>
          </p:nvSpPr>
          <p:spPr>
            <a:xfrm>
              <a:off x="2533650" y="2302661"/>
              <a:ext cx="523875" cy="133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Cao cấp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380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2" grpId="0"/>
      <p:bldP spid="15" grpId="0"/>
      <p:bldP spid="20" grpId="0"/>
      <p:bldP spid="21" grpId="0"/>
      <p:bldP spid="22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07B330-0604-488A-8E16-A9C7C93E7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Tổng kết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5F8E1D-7457-437C-8FCD-2422DAD62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Hàm điều kiện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8F766B3-251D-419C-9AEE-8DD496D42AF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IF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AND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3820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460</Words>
  <Application>Microsoft Office PowerPoint</Application>
  <PresentationFormat>On-screen Show (16:9)</PresentationFormat>
  <Paragraphs>97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Tw Cen MT</vt:lpstr>
      <vt:lpstr>Times New Roman</vt:lpstr>
      <vt:lpstr>Arial</vt:lpstr>
      <vt:lpstr>Wingdings 3</vt:lpstr>
      <vt:lpstr>Old Standard TT</vt:lpstr>
      <vt:lpstr>Tw Cen MT Condensed</vt:lpstr>
      <vt:lpstr>Paperback</vt:lpstr>
      <vt:lpstr>Integral</vt:lpstr>
      <vt:lpstr>ĐIỀU KIỆN</vt:lpstr>
      <vt:lpstr>Điều kiện IF</vt:lpstr>
      <vt:lpstr>Điều kiện IF</vt:lpstr>
      <vt:lpstr>Điều kiện IF</vt:lpstr>
      <vt:lpstr>Kết hợp điều kiện dùng AND, OR</vt:lpstr>
      <vt:lpstr>Kết hợp điều kiện dùng AND, OR</vt:lpstr>
      <vt:lpstr>IF lồng nhau</vt:lpstr>
      <vt:lpstr>Tổng kết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hàm thông dụng trong Excel</dc:title>
  <cp:lastModifiedBy>Truong Giang Le</cp:lastModifiedBy>
  <cp:revision>258</cp:revision>
  <dcterms:modified xsi:type="dcterms:W3CDTF">2021-07-05T12:10:41Z</dcterms:modified>
</cp:coreProperties>
</file>