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756" r:id="rId2"/>
  </p:sldMasterIdLst>
  <p:notesMasterIdLst>
    <p:notesMasterId r:id="rId7"/>
  </p:notesMasterIdLst>
  <p:sldIdLst>
    <p:sldId id="283" r:id="rId3"/>
    <p:sldId id="299" r:id="rId4"/>
    <p:sldId id="300" r:id="rId5"/>
    <p:sldId id="301" r:id="rId6"/>
  </p:sldIdLst>
  <p:sldSz cx="9144000" cy="5143500" type="screen16x9"/>
  <p:notesSz cx="6858000" cy="9144000"/>
  <p:embeddedFontLst>
    <p:embeddedFont>
      <p:font typeface="Old Standard TT" panose="020B0604020202020204" charset="0"/>
      <p:regular r:id="rId8"/>
      <p:bold r:id="rId9"/>
      <p:italic r:id="rId10"/>
    </p:embeddedFont>
    <p:embeddedFont>
      <p:font typeface="Tw Cen MT" panose="020B0602020104020603" pitchFamily="34" charset="0"/>
      <p:regular r:id="rId11"/>
      <p:bold r:id="rId12"/>
      <p:italic r:id="rId13"/>
      <p:boldItalic r:id="rId14"/>
    </p:embeddedFont>
    <p:embeddedFont>
      <p:font typeface="Tw Cen MT Condensed" panose="020B0606020104020203" pitchFamily="34" charset="0"/>
      <p:regular r:id="rId15"/>
      <p:bold r:id="rId16"/>
    </p:embeddedFont>
    <p:embeddedFont>
      <p:font typeface="Wingdings 3" panose="05040102010807070707" pitchFamily="18" charset="2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924686-8F06-41F9-A991-BB20D21DD89E}">
  <a:tblStyle styleId="{CB924686-8F06-41F9-A991-BB20D21DD8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80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049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3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9144000" cy="3429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626170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8794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9144000" cy="3429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67998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2756674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316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316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648983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705154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969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353632"/>
            <a:ext cx="3291840" cy="13030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617220"/>
            <a:ext cx="4258818" cy="388848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1693129"/>
            <a:ext cx="3291840" cy="28217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2481018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4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3429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3720104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99118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7499010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+mj-lt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571500"/>
            <a:ext cx="1971675" cy="405765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571500"/>
            <a:ext cx="56864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44447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42386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714500"/>
            <a:ext cx="7290055" cy="3017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4853028"/>
            <a:ext cx="1615607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4853028"/>
            <a:ext cx="4426094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4853028"/>
            <a:ext cx="73025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61974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60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AE68E0-DDFB-48AA-80CC-294FB1463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" sz="3200">
                <a:latin typeface="Times New Roman"/>
                <a:cs typeface="Times New Roman"/>
                <a:sym typeface="Times New Roman"/>
              </a:rPr>
              <a:t>THỐNG KÊ có ĐIỀU KIỆN</a:t>
            </a:r>
            <a:endParaRPr lang="en-GB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D1F244A-CB14-4DD9-A4FA-56F5DA5C0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cơ bản</a:t>
            </a:r>
            <a:br>
              <a:rPr lang="en-GB"/>
            </a:br>
            <a:r>
              <a:rPr lang="en-GB"/>
              <a:t>trong Excel</a:t>
            </a:r>
          </a:p>
        </p:txBody>
      </p:sp>
    </p:spTree>
    <p:extLst>
      <p:ext uri="{BB962C8B-B14F-4D97-AF65-F5344CB8AC3E}">
        <p14:creationId xmlns:p14="http://schemas.microsoft.com/office/powerpoint/2010/main" val="161385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1DD883C-3131-4DA9-9AFB-18E66CE4B26C}"/>
              </a:ext>
            </a:extLst>
          </p:cNvPr>
          <p:cNvSpPr txBox="1"/>
          <p:nvPr/>
        </p:nvSpPr>
        <p:spPr>
          <a:xfrm>
            <a:off x="408529" y="4110082"/>
            <a:ext cx="16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COUNTIF(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6179C-DE94-4BEC-B149-BD7CD001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SUMIF &amp; COUNTIF</a:t>
            </a: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D7BC73FB-E5DD-41BB-81BA-C0A9DF1BD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99" y="1171600"/>
            <a:ext cx="4328477" cy="23392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9A42579F-1252-483B-B037-BF0E09C84C45}"/>
              </a:ext>
            </a:extLst>
          </p:cNvPr>
          <p:cNvSpPr/>
          <p:nvPr/>
        </p:nvSpPr>
        <p:spPr>
          <a:xfrm>
            <a:off x="2245166" y="3210418"/>
            <a:ext cx="2917384" cy="812314"/>
          </a:xfrm>
          <a:prstGeom prst="borderCallout2">
            <a:avLst>
              <a:gd name="adj1" fmla="val 24519"/>
              <a:gd name="adj2" fmla="val -350"/>
              <a:gd name="adj3" fmla="val 18750"/>
              <a:gd name="adj4" fmla="val -13726"/>
              <a:gd name="adj5" fmla="val 1653"/>
              <a:gd name="adj6" fmla="val -20063"/>
            </a:avLst>
          </a:prstGeom>
          <a:ln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nhan đề tài liệu </a:t>
            </a: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từng kho?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19DEF0-8E3E-4522-A6CE-5B36CEA35B5F}"/>
              </a:ext>
            </a:extLst>
          </p:cNvPr>
          <p:cNvGrpSpPr/>
          <p:nvPr/>
        </p:nvGrpSpPr>
        <p:grpSpPr>
          <a:xfrm>
            <a:off x="1315154" y="3104950"/>
            <a:ext cx="468491" cy="414010"/>
            <a:chOff x="1315154" y="3104950"/>
            <a:chExt cx="468491" cy="41401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8A24E3-A970-4E12-B1C1-0FACA775AD4E}"/>
                </a:ext>
              </a:extLst>
            </p:cNvPr>
            <p:cNvSpPr txBox="1"/>
            <p:nvPr/>
          </p:nvSpPr>
          <p:spPr>
            <a:xfrm>
              <a:off x="1320800" y="31049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9FF3FDA-CE07-44C3-9C09-19D057E92704}"/>
                </a:ext>
              </a:extLst>
            </p:cNvPr>
            <p:cNvSpPr txBox="1"/>
            <p:nvPr/>
          </p:nvSpPr>
          <p:spPr>
            <a:xfrm>
              <a:off x="1315154" y="32573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BE689CD-8467-408B-83CC-621A4611D33F}"/>
              </a:ext>
            </a:extLst>
          </p:cNvPr>
          <p:cNvSpPr txBox="1"/>
          <p:nvPr/>
        </p:nvSpPr>
        <p:spPr>
          <a:xfrm>
            <a:off x="1575675" y="4120713"/>
            <a:ext cx="154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$E$3:$E$7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8A050-A242-4369-B7FA-C2D84B7EE525}"/>
              </a:ext>
            </a:extLst>
          </p:cNvPr>
          <p:cNvSpPr txBox="1"/>
          <p:nvPr/>
        </p:nvSpPr>
        <p:spPr>
          <a:xfrm>
            <a:off x="2878662" y="4120713"/>
            <a:ext cx="173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“Mượn đọc”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 )</a:t>
            </a:r>
            <a:endParaRPr lang="en-GB" sz="1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06891-75F9-4E80-B274-80472069360E}"/>
              </a:ext>
            </a:extLst>
          </p:cNvPr>
          <p:cNvSpPr txBox="1"/>
          <p:nvPr/>
        </p:nvSpPr>
        <p:spPr>
          <a:xfrm>
            <a:off x="2838081" y="4444584"/>
            <a:ext cx="173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A11</a:t>
            </a:r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6562DE-C136-4205-956C-A58180595DC6}"/>
              </a:ext>
            </a:extLst>
          </p:cNvPr>
          <p:cNvSpPr/>
          <p:nvPr/>
        </p:nvSpPr>
        <p:spPr>
          <a:xfrm>
            <a:off x="3578578" y="1682044"/>
            <a:ext cx="519289" cy="10164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39B8C58-6E72-4D4D-A754-FA469ADAE7ED}"/>
              </a:ext>
            </a:extLst>
          </p:cNvPr>
          <p:cNvCxnSpPr>
            <a:stCxn id="16" idx="2"/>
            <a:endCxn id="12" idx="0"/>
          </p:cNvCxnSpPr>
          <p:nvPr/>
        </p:nvCxnSpPr>
        <p:spPr>
          <a:xfrm flipH="1">
            <a:off x="2350655" y="2698530"/>
            <a:ext cx="1487568" cy="1422183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2F77CEA-2887-4568-948E-17794801EFF1}"/>
              </a:ext>
            </a:extLst>
          </p:cNvPr>
          <p:cNvSpPr/>
          <p:nvPr/>
        </p:nvSpPr>
        <p:spPr>
          <a:xfrm>
            <a:off x="3578579" y="2119967"/>
            <a:ext cx="519289" cy="18801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357A94-8AE2-48D4-A946-C8AFE3B5F5CF}"/>
              </a:ext>
            </a:extLst>
          </p:cNvPr>
          <p:cNvSpPr/>
          <p:nvPr/>
        </p:nvSpPr>
        <p:spPr>
          <a:xfrm>
            <a:off x="3578579" y="2434292"/>
            <a:ext cx="519289" cy="18801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30B1B18-5781-4A0F-8BA8-2DF483948701}"/>
              </a:ext>
            </a:extLst>
          </p:cNvPr>
          <p:cNvGrpSpPr/>
          <p:nvPr/>
        </p:nvGrpSpPr>
        <p:grpSpPr>
          <a:xfrm>
            <a:off x="1313609" y="3105219"/>
            <a:ext cx="468491" cy="414010"/>
            <a:chOff x="1315154" y="3104950"/>
            <a:chExt cx="468491" cy="41401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8BFE50-7D67-4612-97F5-B305C6134890}"/>
                </a:ext>
              </a:extLst>
            </p:cNvPr>
            <p:cNvSpPr txBox="1"/>
            <p:nvPr/>
          </p:nvSpPr>
          <p:spPr>
            <a:xfrm>
              <a:off x="1320800" y="31049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C41254F-226F-49AA-83CB-DB87F5BA8C2C}"/>
                </a:ext>
              </a:extLst>
            </p:cNvPr>
            <p:cNvSpPr txBox="1"/>
            <p:nvPr/>
          </p:nvSpPr>
          <p:spPr>
            <a:xfrm>
              <a:off x="1315154" y="32573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66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animBg="1"/>
      <p:bldP spid="9" grpId="1" animBg="1"/>
      <p:bldP spid="12" grpId="0"/>
      <p:bldP spid="13" grpId="0"/>
      <p:bldP spid="15" grpId="0"/>
      <p:bldP spid="16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1DD883C-3131-4DA9-9AFB-18E66CE4B26C}"/>
              </a:ext>
            </a:extLst>
          </p:cNvPr>
          <p:cNvSpPr txBox="1"/>
          <p:nvPr/>
        </p:nvSpPr>
        <p:spPr>
          <a:xfrm>
            <a:off x="408529" y="4110082"/>
            <a:ext cx="16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SUMIF(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6179C-DE94-4BEC-B149-BD7CD001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SUMIF &amp; COUNTIF</a:t>
            </a: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D7BC73FB-E5DD-41BB-81BA-C0A9DF1BD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99" y="1171600"/>
            <a:ext cx="4328477" cy="23392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9A42579F-1252-483B-B037-BF0E09C84C45}"/>
              </a:ext>
            </a:extLst>
          </p:cNvPr>
          <p:cNvSpPr/>
          <p:nvPr/>
        </p:nvSpPr>
        <p:spPr>
          <a:xfrm>
            <a:off x="3397691" y="3277093"/>
            <a:ext cx="2810491" cy="812314"/>
          </a:xfrm>
          <a:prstGeom prst="borderCallout2">
            <a:avLst>
              <a:gd name="adj1" fmla="val 24519"/>
              <a:gd name="adj2" fmla="val -350"/>
              <a:gd name="adj3" fmla="val 18750"/>
              <a:gd name="adj4" fmla="val -13726"/>
              <a:gd name="adj5" fmla="val 1653"/>
              <a:gd name="adj6" fmla="val -20063"/>
            </a:avLst>
          </a:prstGeom>
          <a:ln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tài liệu </a:t>
            </a: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từng kho?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19DEF0-8E3E-4522-A6CE-5B36CEA35B5F}"/>
              </a:ext>
            </a:extLst>
          </p:cNvPr>
          <p:cNvGrpSpPr/>
          <p:nvPr/>
        </p:nvGrpSpPr>
        <p:grpSpPr>
          <a:xfrm>
            <a:off x="2410529" y="3104950"/>
            <a:ext cx="468491" cy="414010"/>
            <a:chOff x="1315154" y="3104950"/>
            <a:chExt cx="468491" cy="41401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8A24E3-A970-4E12-B1C1-0FACA775AD4E}"/>
                </a:ext>
              </a:extLst>
            </p:cNvPr>
            <p:cNvSpPr txBox="1"/>
            <p:nvPr/>
          </p:nvSpPr>
          <p:spPr>
            <a:xfrm>
              <a:off x="1320800" y="31049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9FF3FDA-CE07-44C3-9C09-19D057E92704}"/>
                </a:ext>
              </a:extLst>
            </p:cNvPr>
            <p:cNvSpPr txBox="1"/>
            <p:nvPr/>
          </p:nvSpPr>
          <p:spPr>
            <a:xfrm>
              <a:off x="1315154" y="32573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BE689CD-8467-408B-83CC-621A4611D33F}"/>
              </a:ext>
            </a:extLst>
          </p:cNvPr>
          <p:cNvSpPr txBox="1"/>
          <p:nvPr/>
        </p:nvSpPr>
        <p:spPr>
          <a:xfrm>
            <a:off x="1242300" y="4120713"/>
            <a:ext cx="154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$E$3:$E$7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8A050-A242-4369-B7FA-C2D84B7EE525}"/>
              </a:ext>
            </a:extLst>
          </p:cNvPr>
          <p:cNvSpPr txBox="1"/>
          <p:nvPr/>
        </p:nvSpPr>
        <p:spPr>
          <a:xfrm>
            <a:off x="2516712" y="4120713"/>
            <a:ext cx="173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“Mượn đọc”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 ,</a:t>
            </a:r>
            <a:endParaRPr lang="en-GB" sz="1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06891-75F9-4E80-B274-80472069360E}"/>
              </a:ext>
            </a:extLst>
          </p:cNvPr>
          <p:cNvSpPr txBox="1"/>
          <p:nvPr/>
        </p:nvSpPr>
        <p:spPr>
          <a:xfrm>
            <a:off x="2438031" y="4444584"/>
            <a:ext cx="173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A11</a:t>
            </a:r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6562DE-C136-4205-956C-A58180595DC6}"/>
              </a:ext>
            </a:extLst>
          </p:cNvPr>
          <p:cNvSpPr/>
          <p:nvPr/>
        </p:nvSpPr>
        <p:spPr>
          <a:xfrm>
            <a:off x="3578578" y="1682044"/>
            <a:ext cx="519289" cy="10164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39B8C58-6E72-4D4D-A754-FA469ADAE7ED}"/>
              </a:ext>
            </a:extLst>
          </p:cNvPr>
          <p:cNvCxnSpPr>
            <a:stCxn id="16" idx="2"/>
            <a:endCxn id="12" idx="0"/>
          </p:cNvCxnSpPr>
          <p:nvPr/>
        </p:nvCxnSpPr>
        <p:spPr>
          <a:xfrm flipH="1">
            <a:off x="2017280" y="2698530"/>
            <a:ext cx="1820943" cy="1422183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2F77CEA-2887-4568-948E-17794801EFF1}"/>
              </a:ext>
            </a:extLst>
          </p:cNvPr>
          <p:cNvSpPr/>
          <p:nvPr/>
        </p:nvSpPr>
        <p:spPr>
          <a:xfrm>
            <a:off x="3578579" y="2119967"/>
            <a:ext cx="519289" cy="18801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357A94-8AE2-48D4-A946-C8AFE3B5F5CF}"/>
              </a:ext>
            </a:extLst>
          </p:cNvPr>
          <p:cNvSpPr/>
          <p:nvPr/>
        </p:nvSpPr>
        <p:spPr>
          <a:xfrm>
            <a:off x="3578579" y="2434292"/>
            <a:ext cx="519289" cy="18801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30B1B18-5781-4A0F-8BA8-2DF483948701}"/>
              </a:ext>
            </a:extLst>
          </p:cNvPr>
          <p:cNvGrpSpPr/>
          <p:nvPr/>
        </p:nvGrpSpPr>
        <p:grpSpPr>
          <a:xfrm>
            <a:off x="1380284" y="3105219"/>
            <a:ext cx="468491" cy="414010"/>
            <a:chOff x="1315154" y="3104950"/>
            <a:chExt cx="468491" cy="41401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8BFE50-7D67-4612-97F5-B305C6134890}"/>
                </a:ext>
              </a:extLst>
            </p:cNvPr>
            <p:cNvSpPr txBox="1"/>
            <p:nvPr/>
          </p:nvSpPr>
          <p:spPr>
            <a:xfrm>
              <a:off x="1320800" y="31049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C41254F-226F-49AA-83CB-DB87F5BA8C2C}"/>
                </a:ext>
              </a:extLst>
            </p:cNvPr>
            <p:cNvSpPr txBox="1"/>
            <p:nvPr/>
          </p:nvSpPr>
          <p:spPr>
            <a:xfrm>
              <a:off x="1315154" y="32573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FE44DEF-206F-42A7-9F98-F01F16DCAA24}"/>
              </a:ext>
            </a:extLst>
          </p:cNvPr>
          <p:cNvSpPr/>
          <p:nvPr/>
        </p:nvSpPr>
        <p:spPr>
          <a:xfrm>
            <a:off x="4176524" y="1682044"/>
            <a:ext cx="426168" cy="10164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FC5ACC-35DD-4731-8DB5-83592B59E194}"/>
              </a:ext>
            </a:extLst>
          </p:cNvPr>
          <p:cNvSpPr/>
          <p:nvPr/>
        </p:nvSpPr>
        <p:spPr>
          <a:xfrm>
            <a:off x="4176524" y="2119967"/>
            <a:ext cx="426168" cy="18801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75E072-8ACF-4EBC-BFFA-113A0389ED5C}"/>
              </a:ext>
            </a:extLst>
          </p:cNvPr>
          <p:cNvSpPr/>
          <p:nvPr/>
        </p:nvSpPr>
        <p:spPr>
          <a:xfrm>
            <a:off x="4176524" y="2434293"/>
            <a:ext cx="426168" cy="188016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079026-30EE-48EB-9401-AA183FDF20D8}"/>
              </a:ext>
            </a:extLst>
          </p:cNvPr>
          <p:cNvSpPr txBox="1"/>
          <p:nvPr/>
        </p:nvSpPr>
        <p:spPr>
          <a:xfrm>
            <a:off x="4071225" y="4120713"/>
            <a:ext cx="154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$E$3:$E$7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 )</a:t>
            </a:r>
            <a:endParaRPr lang="en-GB" sz="180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A5A22C8-B9CE-4A28-A714-06C4473891F6}"/>
              </a:ext>
            </a:extLst>
          </p:cNvPr>
          <p:cNvCxnSpPr>
            <a:cxnSpLocks/>
            <a:stCxn id="20" idx="2"/>
            <a:endCxn id="28" idx="0"/>
          </p:cNvCxnSpPr>
          <p:nvPr/>
        </p:nvCxnSpPr>
        <p:spPr>
          <a:xfrm>
            <a:off x="4389608" y="2698530"/>
            <a:ext cx="456597" cy="1422183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C38E47A-3998-42E3-945D-8394F7064168}"/>
              </a:ext>
            </a:extLst>
          </p:cNvPr>
          <p:cNvGrpSpPr/>
          <p:nvPr/>
        </p:nvGrpSpPr>
        <p:grpSpPr>
          <a:xfrm>
            <a:off x="2408984" y="3105219"/>
            <a:ext cx="468491" cy="414010"/>
            <a:chOff x="1315154" y="3104950"/>
            <a:chExt cx="468491" cy="41401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5D17C0D-62A9-480F-8C8B-115022851704}"/>
                </a:ext>
              </a:extLst>
            </p:cNvPr>
            <p:cNvSpPr txBox="1"/>
            <p:nvPr/>
          </p:nvSpPr>
          <p:spPr>
            <a:xfrm>
              <a:off x="1320800" y="31049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1BC0E6E-A753-460A-A8BC-F4B6CBC56FBA}"/>
                </a:ext>
              </a:extLst>
            </p:cNvPr>
            <p:cNvSpPr txBox="1"/>
            <p:nvPr/>
          </p:nvSpPr>
          <p:spPr>
            <a:xfrm>
              <a:off x="1315154" y="3257350"/>
              <a:ext cx="46284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GB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324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animBg="1"/>
      <p:bldP spid="9" grpId="1" animBg="1"/>
      <p:bldP spid="12" grpId="0"/>
      <p:bldP spid="13" grpId="0"/>
      <p:bldP spid="15" grpId="0"/>
      <p:bldP spid="16" grpId="0" animBg="1"/>
      <p:bldP spid="22" grpId="0" animBg="1"/>
      <p:bldP spid="23" grpId="0" animBg="1"/>
      <p:bldP spid="20" grpId="0" animBg="1"/>
      <p:bldP spid="21" grpId="0" animBg="1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, Excel&#10;&#10;Description automatically generated">
            <a:extLst>
              <a:ext uri="{FF2B5EF4-FFF2-40B4-BE49-F238E27FC236}">
                <a16:creationId xmlns:a16="http://schemas.microsoft.com/office/drawing/2014/main" id="{F3A98A85-401D-4A99-987C-AF2AF394D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737" y="1517753"/>
            <a:ext cx="3229332" cy="23392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1DD883C-3131-4DA9-9AFB-18E66CE4B26C}"/>
              </a:ext>
            </a:extLst>
          </p:cNvPr>
          <p:cNvSpPr txBox="1"/>
          <p:nvPr/>
        </p:nvSpPr>
        <p:spPr>
          <a:xfrm>
            <a:off x="408529" y="4110082"/>
            <a:ext cx="16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SUMIF(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6179C-DE94-4BEC-B149-BD7CD001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Thống kê có điều kiện</a:t>
            </a:r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9A42579F-1252-483B-B037-BF0E09C84C45}"/>
              </a:ext>
            </a:extLst>
          </p:cNvPr>
          <p:cNvSpPr/>
          <p:nvPr/>
        </p:nvSpPr>
        <p:spPr>
          <a:xfrm>
            <a:off x="3882768" y="2985310"/>
            <a:ext cx="3037321" cy="812314"/>
          </a:xfrm>
          <a:prstGeom prst="borderCallout2">
            <a:avLst>
              <a:gd name="adj1" fmla="val 24519"/>
              <a:gd name="adj2" fmla="val -350"/>
              <a:gd name="adj3" fmla="val 23193"/>
              <a:gd name="adj4" fmla="val -13726"/>
              <a:gd name="adj5" fmla="val 86353"/>
              <a:gd name="adj6" fmla="val -92401"/>
            </a:avLst>
          </a:prstGeom>
          <a:ln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sản phẩm </a:t>
            </a: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từng loại?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19DEF0-8E3E-4522-A6CE-5B36CEA35B5F}"/>
              </a:ext>
            </a:extLst>
          </p:cNvPr>
          <p:cNvGrpSpPr/>
          <p:nvPr/>
        </p:nvGrpSpPr>
        <p:grpSpPr>
          <a:xfrm>
            <a:off x="723584" y="3587773"/>
            <a:ext cx="1258710" cy="282642"/>
            <a:chOff x="1320800" y="3097256"/>
            <a:chExt cx="1258710" cy="28264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8A24E3-A970-4E12-B1C1-0FACA775AD4E}"/>
                </a:ext>
              </a:extLst>
            </p:cNvPr>
            <p:cNvSpPr txBox="1"/>
            <p:nvPr/>
          </p:nvSpPr>
          <p:spPr>
            <a:xfrm>
              <a:off x="1320800" y="3097256"/>
              <a:ext cx="46284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9FF3FDA-CE07-44C3-9C09-19D057E92704}"/>
                </a:ext>
              </a:extLst>
            </p:cNvPr>
            <p:cNvSpPr txBox="1"/>
            <p:nvPr/>
          </p:nvSpPr>
          <p:spPr>
            <a:xfrm>
              <a:off x="2116665" y="3102899"/>
              <a:ext cx="46284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???</a:t>
              </a:r>
              <a:endParaRPr lang="en-GB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BE689CD-8467-408B-83CC-621A4611D33F}"/>
              </a:ext>
            </a:extLst>
          </p:cNvPr>
          <p:cNvSpPr txBox="1"/>
          <p:nvPr/>
        </p:nvSpPr>
        <p:spPr>
          <a:xfrm>
            <a:off x="1242300" y="4120713"/>
            <a:ext cx="154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$A$3:$A$7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8A050-A242-4369-B7FA-C2D84B7EE525}"/>
              </a:ext>
            </a:extLst>
          </p:cNvPr>
          <p:cNvSpPr txBox="1"/>
          <p:nvPr/>
        </p:nvSpPr>
        <p:spPr>
          <a:xfrm>
            <a:off x="2516712" y="4120713"/>
            <a:ext cx="173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“*A”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   ,</a:t>
            </a:r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6562DE-C136-4205-956C-A58180595DC6}"/>
              </a:ext>
            </a:extLst>
          </p:cNvPr>
          <p:cNvSpPr/>
          <p:nvPr/>
        </p:nvSpPr>
        <p:spPr>
          <a:xfrm>
            <a:off x="627893" y="2153653"/>
            <a:ext cx="614407" cy="9191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39B8C58-6E72-4D4D-A754-FA469ADAE7ED}"/>
              </a:ext>
            </a:extLst>
          </p:cNvPr>
          <p:cNvCxnSpPr>
            <a:cxnSpLocks/>
            <a:stCxn id="16" idx="2"/>
            <a:endCxn id="12" idx="0"/>
          </p:cNvCxnSpPr>
          <p:nvPr/>
        </p:nvCxnSpPr>
        <p:spPr>
          <a:xfrm>
            <a:off x="935097" y="3072803"/>
            <a:ext cx="1082183" cy="104791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FE44DEF-206F-42A7-9F98-F01F16DCAA24}"/>
              </a:ext>
            </a:extLst>
          </p:cNvPr>
          <p:cNvSpPr/>
          <p:nvPr/>
        </p:nvSpPr>
        <p:spPr>
          <a:xfrm>
            <a:off x="3037213" y="2155067"/>
            <a:ext cx="579403" cy="9177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079026-30EE-48EB-9401-AA183FDF20D8}"/>
              </a:ext>
            </a:extLst>
          </p:cNvPr>
          <p:cNvSpPr txBox="1"/>
          <p:nvPr/>
        </p:nvSpPr>
        <p:spPr>
          <a:xfrm>
            <a:off x="3450330" y="4120713"/>
            <a:ext cx="154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$E$3:$E$7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 )</a:t>
            </a:r>
            <a:endParaRPr lang="en-GB" sz="180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A5A22C8-B9CE-4A28-A714-06C4473891F6}"/>
              </a:ext>
            </a:extLst>
          </p:cNvPr>
          <p:cNvCxnSpPr>
            <a:cxnSpLocks/>
            <a:stCxn id="20" idx="2"/>
            <a:endCxn id="28" idx="0"/>
          </p:cNvCxnSpPr>
          <p:nvPr/>
        </p:nvCxnSpPr>
        <p:spPr>
          <a:xfrm>
            <a:off x="3326915" y="3072803"/>
            <a:ext cx="898395" cy="104791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C38E47A-3998-42E3-945D-8394F7064168}"/>
              </a:ext>
            </a:extLst>
          </p:cNvPr>
          <p:cNvGrpSpPr/>
          <p:nvPr/>
        </p:nvGrpSpPr>
        <p:grpSpPr>
          <a:xfrm>
            <a:off x="919885" y="3578876"/>
            <a:ext cx="1443785" cy="281009"/>
            <a:chOff x="1320800" y="3093246"/>
            <a:chExt cx="1443785" cy="28100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5D17C0D-62A9-480F-8C8B-115022851704}"/>
                </a:ext>
              </a:extLst>
            </p:cNvPr>
            <p:cNvSpPr txBox="1"/>
            <p:nvPr/>
          </p:nvSpPr>
          <p:spPr>
            <a:xfrm>
              <a:off x="1320800" y="3097256"/>
              <a:ext cx="46284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1BC0E6E-A753-460A-A8BC-F4B6CBC56FBA}"/>
                </a:ext>
              </a:extLst>
            </p:cNvPr>
            <p:cNvSpPr txBox="1"/>
            <p:nvPr/>
          </p:nvSpPr>
          <p:spPr>
            <a:xfrm>
              <a:off x="2301740" y="3093246"/>
              <a:ext cx="46284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50</a:t>
              </a:r>
            </a:p>
          </p:txBody>
        </p:sp>
      </p:grpSp>
      <p:sp>
        <p:nvSpPr>
          <p:cNvPr id="33" name="Title 1">
            <a:extLst>
              <a:ext uri="{FF2B5EF4-FFF2-40B4-BE49-F238E27FC236}">
                <a16:creationId xmlns:a16="http://schemas.microsoft.com/office/drawing/2014/main" id="{53AEEAA4-445D-4DB0-B403-AF62F165A9BC}"/>
              </a:ext>
            </a:extLst>
          </p:cNvPr>
          <p:cNvSpPr txBox="1">
            <a:spLocks/>
          </p:cNvSpPr>
          <p:nvPr/>
        </p:nvSpPr>
        <p:spPr>
          <a:xfrm>
            <a:off x="307687" y="934314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Old Standard TT"/>
                <a:cs typeface="Times New Roman" panose="02020603050405020304" pitchFamily="18" charset="0"/>
                <a:sym typeface="Old Standard T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r>
              <a:rPr lang="en-GB" sz="2000" b="1" i="1">
                <a:solidFill>
                  <a:schemeClr val="bg2"/>
                </a:solidFill>
              </a:rPr>
              <a:t>Sử dụng ký tự đại diện * và 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AF5B15-9181-49E4-9B10-39E739EF1756}"/>
              </a:ext>
            </a:extLst>
          </p:cNvPr>
          <p:cNvSpPr txBox="1"/>
          <p:nvPr/>
        </p:nvSpPr>
        <p:spPr>
          <a:xfrm>
            <a:off x="2420755" y="4408581"/>
            <a:ext cx="126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“????A”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990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animBg="1"/>
      <p:bldP spid="9" grpId="1" animBg="1"/>
      <p:bldP spid="12" grpId="0"/>
      <p:bldP spid="13" grpId="0"/>
      <p:bldP spid="16" grpId="0" animBg="1"/>
      <p:bldP spid="20" grpId="0" animBg="1"/>
      <p:bldP spid="28" grpId="0"/>
      <p:bldP spid="2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152</Words>
  <Application>Microsoft Office PowerPoint</Application>
  <PresentationFormat>On-screen Show (16:9)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Tw Cen MT Condensed</vt:lpstr>
      <vt:lpstr>Tw Cen MT</vt:lpstr>
      <vt:lpstr>Wingdings 3</vt:lpstr>
      <vt:lpstr>Old Standard TT</vt:lpstr>
      <vt:lpstr>Times New Roman</vt:lpstr>
      <vt:lpstr>Arial</vt:lpstr>
      <vt:lpstr>Paperback</vt:lpstr>
      <vt:lpstr>Integral</vt:lpstr>
      <vt:lpstr>THỐNG KÊ có ĐIỀU KIỆN</vt:lpstr>
      <vt:lpstr>SUMIF &amp; COUNTIF</vt:lpstr>
      <vt:lpstr>SUMIF &amp; COUNTIF</vt:lpstr>
      <vt:lpstr>Thống kê có điều kiện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hàm thông dụng trong Excel</dc:title>
  <cp:lastModifiedBy>Truong Giang Le</cp:lastModifiedBy>
  <cp:revision>296</cp:revision>
  <dcterms:modified xsi:type="dcterms:W3CDTF">2021-08-04T06:57:59Z</dcterms:modified>
</cp:coreProperties>
</file>